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handoutMasterIdLst>
    <p:handoutMasterId r:id="rId34"/>
  </p:handoutMasterIdLst>
  <p:sldIdLst>
    <p:sldId id="275" r:id="rId2"/>
    <p:sldId id="318" r:id="rId3"/>
    <p:sldId id="302" r:id="rId4"/>
    <p:sldId id="381" r:id="rId5"/>
    <p:sldId id="278" r:id="rId6"/>
    <p:sldId id="441" r:id="rId7"/>
    <p:sldId id="421" r:id="rId8"/>
    <p:sldId id="359" r:id="rId9"/>
    <p:sldId id="436" r:id="rId10"/>
    <p:sldId id="422" r:id="rId11"/>
    <p:sldId id="304" r:id="rId12"/>
    <p:sldId id="306" r:id="rId13"/>
    <p:sldId id="307" r:id="rId14"/>
    <p:sldId id="308" r:id="rId15"/>
    <p:sldId id="419" r:id="rId16"/>
    <p:sldId id="420" r:id="rId17"/>
    <p:sldId id="423" r:id="rId18"/>
    <p:sldId id="424" r:id="rId19"/>
    <p:sldId id="427" r:id="rId20"/>
    <p:sldId id="439" r:id="rId21"/>
    <p:sldId id="321" r:id="rId22"/>
    <p:sldId id="428" r:id="rId23"/>
    <p:sldId id="429" r:id="rId24"/>
    <p:sldId id="430" r:id="rId25"/>
    <p:sldId id="440" r:id="rId26"/>
    <p:sldId id="435" r:id="rId27"/>
    <p:sldId id="437" r:id="rId28"/>
    <p:sldId id="438" r:id="rId29"/>
    <p:sldId id="434" r:id="rId30"/>
    <p:sldId id="355" r:id="rId31"/>
    <p:sldId id="374" r:id="rId32"/>
  </p:sldIdLst>
  <p:sldSz cx="9144000" cy="6858000" type="screen4x3"/>
  <p:notesSz cx="6950075" cy="9236075"/>
  <p:custDataLst>
    <p:tags r:id="rId35"/>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C. Wood"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70B640"/>
    <a:srgbClr val="94CC6E"/>
    <a:srgbClr val="6DB33F"/>
    <a:srgbClr val="71B8F3"/>
    <a:srgbClr val="47C6FF"/>
    <a:srgbClr val="0096D2"/>
    <a:srgbClr val="AB2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79258" autoAdjust="0"/>
  </p:normalViewPr>
  <p:slideViewPr>
    <p:cSldViewPr>
      <p:cViewPr varScale="1">
        <p:scale>
          <a:sx n="73" d="100"/>
          <a:sy n="73" d="100"/>
        </p:scale>
        <p:origin x="196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08" y="-84"/>
      </p:cViewPr>
      <p:guideLst>
        <p:guide orient="horz" pos="2909"/>
        <p:guide pos="218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0375"/>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defTabSz="923186" eaLnBrk="0" hangingPunct="0">
              <a:defRPr sz="1200">
                <a:ea typeface="ＭＳ Ｐゴシック" charset="-128"/>
                <a:cs typeface="+mn-cs"/>
              </a:defRPr>
            </a:lvl1pPr>
          </a:lstStyle>
          <a:p>
            <a:pPr>
              <a:defRPr/>
            </a:pPr>
            <a:endParaRPr lang="en-US"/>
          </a:p>
        </p:txBody>
      </p:sp>
      <p:sp>
        <p:nvSpPr>
          <p:cNvPr id="3075" name="Rectangle 3"/>
          <p:cNvSpPr>
            <a:spLocks noGrp="1" noChangeArrowheads="1"/>
          </p:cNvSpPr>
          <p:nvPr>
            <p:ph type="dt" sz="quarter" idx="1"/>
          </p:nvPr>
        </p:nvSpPr>
        <p:spPr bwMode="auto">
          <a:xfrm>
            <a:off x="3938588" y="0"/>
            <a:ext cx="3011487" cy="460375"/>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r" defTabSz="923186" eaLnBrk="0" hangingPunct="0">
              <a:defRPr sz="1200">
                <a:ea typeface="ＭＳ Ｐゴシック" charset="-128"/>
                <a:cs typeface="+mn-cs"/>
              </a:defRPr>
            </a:lvl1pPr>
          </a:lstStyle>
          <a:p>
            <a:pPr>
              <a:defRPr/>
            </a:pPr>
            <a:endParaRPr lang="en-US"/>
          </a:p>
        </p:txBody>
      </p:sp>
      <p:sp>
        <p:nvSpPr>
          <p:cNvPr id="3076" name="Rectangle 4"/>
          <p:cNvSpPr>
            <a:spLocks noGrp="1" noChangeArrowheads="1"/>
          </p:cNvSpPr>
          <p:nvPr>
            <p:ph type="ftr" sz="quarter" idx="2"/>
          </p:nvPr>
        </p:nvSpPr>
        <p:spPr bwMode="auto">
          <a:xfrm>
            <a:off x="0" y="8775700"/>
            <a:ext cx="3011488" cy="460375"/>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defTabSz="923186" eaLnBrk="0" hangingPunct="0">
              <a:defRPr sz="1200">
                <a:ea typeface="ＭＳ Ｐゴシック" charset="-128"/>
                <a:cs typeface="+mn-cs"/>
              </a:defRPr>
            </a:lvl1pPr>
          </a:lstStyle>
          <a:p>
            <a:pPr>
              <a:defRPr/>
            </a:pPr>
            <a:endParaRPr lang="en-US"/>
          </a:p>
        </p:txBody>
      </p:sp>
      <p:sp>
        <p:nvSpPr>
          <p:cNvPr id="3077" name="Rectangle 5"/>
          <p:cNvSpPr>
            <a:spLocks noGrp="1" noChangeArrowheads="1"/>
          </p:cNvSpPr>
          <p:nvPr>
            <p:ph type="sldNum" sz="quarter" idx="3"/>
          </p:nvPr>
        </p:nvSpPr>
        <p:spPr bwMode="auto">
          <a:xfrm>
            <a:off x="3938588" y="8775700"/>
            <a:ext cx="3011487" cy="460375"/>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r" defTabSz="923186" eaLnBrk="0" hangingPunct="0">
              <a:defRPr sz="1200">
                <a:ea typeface="ＭＳ Ｐゴシック" charset="-128"/>
                <a:cs typeface="+mn-cs"/>
              </a:defRPr>
            </a:lvl1pPr>
          </a:lstStyle>
          <a:p>
            <a:pPr>
              <a:defRPr/>
            </a:pPr>
            <a:fld id="{7BF00861-3285-445D-9B91-541D5E0B911B}" type="slidenum">
              <a:rPr lang="en-US"/>
              <a:pPr>
                <a:defRPr/>
              </a:pPr>
              <a:t>‹#›</a:t>
            </a:fld>
            <a:endParaRPr lang="en-US" dirty="0"/>
          </a:p>
        </p:txBody>
      </p:sp>
    </p:spTree>
    <p:extLst>
      <p:ext uri="{BB962C8B-B14F-4D97-AF65-F5344CB8AC3E}">
        <p14:creationId xmlns:p14="http://schemas.microsoft.com/office/powerpoint/2010/main" val="99464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11488" cy="460375"/>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defTabSz="923186" eaLnBrk="0" hangingPunct="0">
              <a:defRPr sz="1200">
                <a:ea typeface="ＭＳ Ｐゴシック" charset="-128"/>
                <a:cs typeface="+mn-cs"/>
              </a:defRPr>
            </a:lvl1pPr>
          </a:lstStyle>
          <a:p>
            <a:pPr>
              <a:defRPr/>
            </a:pPr>
            <a:endParaRPr lang="en-US"/>
          </a:p>
        </p:txBody>
      </p:sp>
      <p:sp>
        <p:nvSpPr>
          <p:cNvPr id="13315" name="Rectangle 3"/>
          <p:cNvSpPr>
            <a:spLocks noGrp="1" noChangeArrowheads="1"/>
          </p:cNvSpPr>
          <p:nvPr>
            <p:ph type="dt" idx="1"/>
          </p:nvPr>
        </p:nvSpPr>
        <p:spPr bwMode="auto">
          <a:xfrm>
            <a:off x="3938588" y="0"/>
            <a:ext cx="3011487" cy="460375"/>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r" defTabSz="923186" eaLnBrk="0" hangingPunct="0">
              <a:defRPr sz="1200">
                <a:ea typeface="ＭＳ Ｐゴシック" charset="-128"/>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66813" y="693738"/>
            <a:ext cx="4618037" cy="34639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7100" y="4387850"/>
            <a:ext cx="5095875" cy="4154488"/>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775700"/>
            <a:ext cx="3011488" cy="460375"/>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defTabSz="923186" eaLnBrk="0" hangingPunct="0">
              <a:defRPr sz="1200">
                <a:ea typeface="ＭＳ Ｐゴシック" charset="-128"/>
                <a:cs typeface="+mn-cs"/>
              </a:defRPr>
            </a:lvl1pPr>
          </a:lstStyle>
          <a:p>
            <a:pPr>
              <a:defRPr/>
            </a:pPr>
            <a:endParaRPr lang="en-US"/>
          </a:p>
        </p:txBody>
      </p:sp>
      <p:sp>
        <p:nvSpPr>
          <p:cNvPr id="13319" name="Rectangle 7"/>
          <p:cNvSpPr>
            <a:spLocks noGrp="1" noChangeArrowheads="1"/>
          </p:cNvSpPr>
          <p:nvPr>
            <p:ph type="sldNum" sz="quarter" idx="5"/>
          </p:nvPr>
        </p:nvSpPr>
        <p:spPr bwMode="auto">
          <a:xfrm>
            <a:off x="3938588" y="8775700"/>
            <a:ext cx="3011487" cy="460375"/>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r" defTabSz="923186" eaLnBrk="0" hangingPunct="0">
              <a:defRPr sz="1200">
                <a:ea typeface="ＭＳ Ｐゴシック" charset="-128"/>
                <a:cs typeface="+mn-cs"/>
              </a:defRPr>
            </a:lvl1pPr>
          </a:lstStyle>
          <a:p>
            <a:pPr>
              <a:defRPr/>
            </a:pPr>
            <a:fld id="{48AF6EAA-F203-4191-8D51-A8C286ADCBF9}" type="slidenum">
              <a:rPr lang="en-US"/>
              <a:pPr>
                <a:defRPr/>
              </a:pPr>
              <a:t>‹#›</a:t>
            </a:fld>
            <a:endParaRPr lang="en-US" dirty="0"/>
          </a:p>
        </p:txBody>
      </p:sp>
    </p:spTree>
    <p:extLst>
      <p:ext uri="{BB962C8B-B14F-4D97-AF65-F5344CB8AC3E}">
        <p14:creationId xmlns:p14="http://schemas.microsoft.com/office/powerpoint/2010/main" val="2303119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z="1000" smtClean="0">
                <a:latin typeface="Arial Black" pitchFamily="34" charset="0"/>
                <a:ea typeface="ＭＳ Ｐゴシック"/>
                <a:cs typeface="ＭＳ Ｐゴシック"/>
              </a:rPr>
              <a:t>The ITS Move and Leave practice interact with corporate Human Resources’ (HR) move and staffing policies. </a:t>
            </a:r>
          </a:p>
          <a:p>
            <a:r>
              <a:rPr lang="en-US" sz="1000" smtClean="0">
                <a:latin typeface="Arial Black" pitchFamily="34" charset="0"/>
                <a:ea typeface="ＭＳ Ｐゴシック"/>
                <a:cs typeface="ＭＳ Ｐゴシック"/>
              </a:rPr>
              <a:t>The practices are to be followed by all American Water (AW) ITS employees and/or contractors who are responsible for hiring, moving, and providing orientation to employees, contractors, and consultants. </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Note: This practice does not cover American Water’s non-regulated companies.</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For more information on the Move and Leave practices, see the links to these documents at the end of this webinar.</a:t>
            </a:r>
          </a:p>
          <a:p>
            <a:endParaRPr lang="en-US" sz="1000" smtClean="0">
              <a:latin typeface="Arial Black" pitchFamily="34" charset="0"/>
              <a:ea typeface="ＭＳ Ｐゴシック"/>
              <a:cs typeface="ＭＳ Ｐゴシック"/>
            </a:endParaRPr>
          </a:p>
        </p:txBody>
      </p:sp>
      <p:sp>
        <p:nvSpPr>
          <p:cNvPr id="28675" name="Slide Number Placeholder 3"/>
          <p:cNvSpPr>
            <a:spLocks noGrp="1"/>
          </p:cNvSpPr>
          <p:nvPr>
            <p:ph type="sldNum" sz="quarter" idx="5"/>
          </p:nvPr>
        </p:nvSpPr>
        <p:spPr>
          <a:noFill/>
        </p:spPr>
        <p:txBody>
          <a:bodyPr/>
          <a:lstStyle/>
          <a:p>
            <a:pPr defTabSz="922338"/>
            <a:fld id="{615E177B-3D0F-435F-8722-4CC3AA617FA6}" type="slidenum">
              <a:rPr lang="en-US" smtClean="0">
                <a:ea typeface="ＭＳ Ｐゴシック"/>
                <a:cs typeface="ＭＳ Ｐゴシック"/>
              </a:rPr>
              <a:pPr defTabSz="922338"/>
              <a:t>1</a:t>
            </a:fld>
            <a:endParaRPr lang="en-US" smtClean="0">
              <a:ea typeface="ＭＳ Ｐゴシック"/>
              <a:cs typeface="ＭＳ Ｐゴシック"/>
            </a:endParaRPr>
          </a:p>
        </p:txBody>
      </p:sp>
    </p:spTree>
    <p:extLst>
      <p:ext uri="{BB962C8B-B14F-4D97-AF65-F5344CB8AC3E}">
        <p14:creationId xmlns:p14="http://schemas.microsoft.com/office/powerpoint/2010/main" val="319859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spect="1" noChangeArrowheads="1" noTextEdit="1"/>
          </p:cNvSpPr>
          <p:nvPr>
            <p:ph type="sldImg"/>
          </p:nvPr>
        </p:nvSpPr>
        <p:spPr>
          <a:ln/>
        </p:spPr>
      </p:sp>
      <p:sp>
        <p:nvSpPr>
          <p:cNvPr id="251906" name="Rectangle 3"/>
          <p:cNvSpPr>
            <a:spLocks noGrp="1" noChangeArrowheads="1"/>
          </p:cNvSpPr>
          <p:nvPr>
            <p:ph type="body" idx="1"/>
          </p:nvPr>
        </p:nvSpPr>
        <p:spPr>
          <a:xfrm>
            <a:off x="977900" y="4387850"/>
            <a:ext cx="5095875" cy="4154488"/>
          </a:xfrm>
          <a:noFill/>
          <a:ln/>
        </p:spPr>
        <p:txBody>
          <a:bodyPr/>
          <a:lstStyle/>
          <a:p>
            <a:r>
              <a:rPr lang="en-US" smtClean="0">
                <a:latin typeface="Arial Black" pitchFamily="34" charset="0"/>
                <a:ea typeface="ＭＳ Ｐゴシック"/>
                <a:cs typeface="ＭＳ Ｐゴシック"/>
              </a:rPr>
              <a:t>This flow chart is designed to show you how the steps in this process fit together, illustrate how the process works, and (hopefully) clarify your understanding of the process.</a:t>
            </a:r>
          </a:p>
          <a:p>
            <a:endParaRPr lang="en-US" smtClean="0">
              <a:latin typeface="Arial Black" pitchFamily="34" charset="0"/>
              <a:ea typeface="ＭＳ Ｐゴシック"/>
              <a:cs typeface="ＭＳ Ｐゴシック"/>
            </a:endParaRPr>
          </a:p>
          <a:p>
            <a:r>
              <a:rPr lang="en-US" smtClean="0">
                <a:latin typeface="Arial Black" pitchFamily="34" charset="0"/>
                <a:ea typeface="ＭＳ Ｐゴシック"/>
                <a:cs typeface="ＭＳ Ｐゴシック"/>
              </a:rPr>
              <a:t>Note: For those of you who would rather see a written out, step-by-step process, that information is also provided in this webinar. </a:t>
            </a:r>
          </a:p>
          <a:p>
            <a:endParaRPr lang="en-US" smtClean="0">
              <a:latin typeface="Arial Black" pitchFamily="34" charset="0"/>
              <a:ea typeface="ＭＳ Ｐゴシック"/>
              <a:cs typeface="ＭＳ Ｐゴシック"/>
            </a:endParaRPr>
          </a:p>
          <a:p>
            <a:endParaRPr lang="en-US" smtClean="0">
              <a:ea typeface="ＭＳ Ｐゴシック"/>
              <a:cs typeface="ＭＳ Ｐゴシック"/>
            </a:endParaRPr>
          </a:p>
        </p:txBody>
      </p:sp>
    </p:spTree>
    <p:extLst>
      <p:ext uri="{BB962C8B-B14F-4D97-AF65-F5344CB8AC3E}">
        <p14:creationId xmlns:p14="http://schemas.microsoft.com/office/powerpoint/2010/main" val="136138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a:ln/>
        </p:spPr>
      </p:sp>
      <p:sp>
        <p:nvSpPr>
          <p:cNvPr id="253954" name="Notes Placeholder 2"/>
          <p:cNvSpPr>
            <a:spLocks noGrp="1"/>
          </p:cNvSpPr>
          <p:nvPr>
            <p:ph type="body" idx="1"/>
          </p:nvPr>
        </p:nvSpPr>
        <p:spPr>
          <a:noFill/>
          <a:ln/>
        </p:spPr>
        <p:txBody>
          <a:bodyPr/>
          <a:lstStyle/>
          <a:p>
            <a:r>
              <a:rPr lang="en-US" altLang="zh-TW" smtClean="0">
                <a:latin typeface="Arial Black" pitchFamily="34" charset="0"/>
                <a:ea typeface="ＭＳ Ｐゴシック"/>
                <a:cs typeface="ＭＳ Ｐゴシック"/>
              </a:rPr>
              <a:t>When a desk phone is needed, either a Human Resources representative or a Functional Manager submits a </a:t>
            </a:r>
            <a:r>
              <a:rPr lang="en-US" altLang="zh-TW" b="1" smtClean="0">
                <a:latin typeface="Arial Black" pitchFamily="34" charset="0"/>
                <a:ea typeface="ＭＳ Ｐゴシック"/>
                <a:cs typeface="ＭＳ Ｐゴシック"/>
              </a:rPr>
              <a:t>Join/Move/Leave </a:t>
            </a:r>
            <a:r>
              <a:rPr lang="en-US" altLang="zh-TW" smtClean="0">
                <a:latin typeface="Arial Black" pitchFamily="34" charset="0"/>
                <a:ea typeface="ＭＳ Ｐゴシック"/>
                <a:cs typeface="ＭＳ Ｐゴシック"/>
              </a:rPr>
              <a:t>service request form in Service Desk (SD) Online</a:t>
            </a:r>
            <a:r>
              <a:rPr lang="en-US" altLang="zh-TW" smtClean="0">
                <a:solidFill>
                  <a:srgbClr val="666666"/>
                </a:solidFill>
                <a:latin typeface="Arial Black" pitchFamily="34" charset="0"/>
                <a:ea typeface="ＭＳ Ｐゴシック"/>
                <a:cs typeface="ＭＳ Ｐゴシック"/>
              </a:rPr>
              <a:t> </a:t>
            </a:r>
          </a:p>
          <a:p>
            <a:endParaRPr lang="en-US" altLang="zh-TW" smtClean="0">
              <a:solidFill>
                <a:srgbClr val="666666"/>
              </a:solidFill>
              <a:latin typeface="Arial Black" pitchFamily="34" charset="0"/>
              <a:ea typeface="ＭＳ Ｐゴシック"/>
              <a:cs typeface="ＭＳ Ｐゴシック"/>
            </a:endParaRPr>
          </a:p>
          <a:p>
            <a:endParaRPr lang="en-US" smtClean="0">
              <a:latin typeface="Arial Black" pitchFamily="34" charset="0"/>
              <a:ea typeface="ＭＳ Ｐゴシック"/>
              <a:cs typeface="ＭＳ Ｐゴシック"/>
            </a:endParaRPr>
          </a:p>
        </p:txBody>
      </p:sp>
      <p:sp>
        <p:nvSpPr>
          <p:cNvPr id="253955" name="Slide Number Placeholder 3"/>
          <p:cNvSpPr>
            <a:spLocks noGrp="1"/>
          </p:cNvSpPr>
          <p:nvPr>
            <p:ph type="sldNum" sz="quarter" idx="5"/>
          </p:nvPr>
        </p:nvSpPr>
        <p:spPr>
          <a:noFill/>
        </p:spPr>
        <p:txBody>
          <a:bodyPr/>
          <a:lstStyle/>
          <a:p>
            <a:pPr defTabSz="922338"/>
            <a:fld id="{81028C75-336D-414E-ACA8-92177991C8F5}" type="slidenum">
              <a:rPr lang="en-US" smtClean="0">
                <a:ea typeface="ＭＳ Ｐゴシック"/>
                <a:cs typeface="ＭＳ Ｐゴシック"/>
              </a:rPr>
              <a:pPr defTabSz="922338"/>
              <a:t>11</a:t>
            </a:fld>
            <a:endParaRPr lang="en-US" smtClean="0">
              <a:ea typeface="ＭＳ Ｐゴシック"/>
              <a:cs typeface="ＭＳ Ｐゴシック"/>
            </a:endParaRPr>
          </a:p>
        </p:txBody>
      </p:sp>
    </p:spTree>
    <p:extLst>
      <p:ext uri="{BB962C8B-B14F-4D97-AF65-F5344CB8AC3E}">
        <p14:creationId xmlns:p14="http://schemas.microsoft.com/office/powerpoint/2010/main" val="218157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a:ln/>
        </p:spPr>
      </p:sp>
      <p:sp>
        <p:nvSpPr>
          <p:cNvPr id="256002" name="Notes Placeholder 2"/>
          <p:cNvSpPr>
            <a:spLocks noGrp="1"/>
          </p:cNvSpPr>
          <p:nvPr>
            <p:ph type="body" idx="1"/>
          </p:nvPr>
        </p:nvSpPr>
        <p:spPr>
          <a:noFill/>
          <a:ln/>
        </p:spPr>
        <p:txBody>
          <a:bodyPr/>
          <a:lstStyle/>
          <a:p>
            <a:pPr marL="228600" indent="-228600">
              <a:spcBef>
                <a:spcPct val="0"/>
              </a:spcBef>
            </a:pPr>
            <a:r>
              <a:rPr lang="en-US" smtClean="0">
                <a:latin typeface="Arial Black" pitchFamily="34" charset="0"/>
                <a:ea typeface="ＭＳ Ｐゴシック"/>
                <a:cs typeface="ＭＳ Ｐゴシック"/>
              </a:rPr>
              <a:t>In the second step, The Service Desk:</a:t>
            </a:r>
          </a:p>
          <a:p>
            <a:pPr marL="228600" indent="-228600">
              <a:spcBef>
                <a:spcPct val="0"/>
              </a:spcBef>
            </a:pPr>
            <a:endParaRPr lang="en-US" smtClean="0">
              <a:latin typeface="Arial Black" pitchFamily="34" charset="0"/>
              <a:ea typeface="ＭＳ Ｐゴシック"/>
              <a:cs typeface="ＭＳ Ｐゴシック"/>
            </a:endParaRPr>
          </a:p>
          <a:p>
            <a:pPr marL="228600" indent="-228600">
              <a:spcBef>
                <a:spcPct val="0"/>
              </a:spcBef>
              <a:buFontTx/>
              <a:buAutoNum type="arabicPeriod"/>
            </a:pPr>
            <a:r>
              <a:rPr lang="en-US" smtClean="0">
                <a:latin typeface="Arial Black" pitchFamily="34" charset="0"/>
                <a:ea typeface="ＭＳ Ｐゴシック"/>
                <a:cs typeface="ＭＳ Ｐゴシック"/>
              </a:rPr>
              <a:t>receives the request</a:t>
            </a:r>
          </a:p>
          <a:p>
            <a:pPr marL="228600" indent="-228600">
              <a:spcBef>
                <a:spcPct val="0"/>
              </a:spcBef>
              <a:buFontTx/>
              <a:buAutoNum type="arabicPeriod"/>
            </a:pPr>
            <a:r>
              <a:rPr lang="en-US" smtClean="0">
                <a:latin typeface="Arial Black" pitchFamily="34" charset="0"/>
                <a:ea typeface="ＭＳ Ｐゴシック"/>
                <a:cs typeface="ＭＳ Ｐゴシック"/>
              </a:rPr>
              <a:t>performs an initial analysis of the request</a:t>
            </a:r>
          </a:p>
          <a:p>
            <a:pPr marL="228600" indent="-228600">
              <a:spcBef>
                <a:spcPct val="0"/>
              </a:spcBef>
              <a:buFontTx/>
              <a:buAutoNum type="arabicPeriod"/>
            </a:pPr>
            <a:r>
              <a:rPr lang="en-US" smtClean="0">
                <a:latin typeface="Arial Black" pitchFamily="34" charset="0"/>
                <a:ea typeface="ＭＳ Ｐゴシック"/>
                <a:cs typeface="ＭＳ Ｐゴシック"/>
              </a:rPr>
              <a:t>creates a service ticket, (which auto-generates  a work order for Field Services (FS),</a:t>
            </a:r>
          </a:p>
          <a:p>
            <a:pPr marL="228600" indent="-228600">
              <a:spcBef>
                <a:spcPct val="0"/>
              </a:spcBef>
              <a:buFontTx/>
              <a:buAutoNum type="arabicPeriod"/>
            </a:pPr>
            <a:r>
              <a:rPr lang="en-US" smtClean="0">
                <a:latin typeface="Arial Black" pitchFamily="34" charset="0"/>
                <a:ea typeface="ＭＳ Ｐゴシック"/>
                <a:cs typeface="ＭＳ Ｐゴシック"/>
              </a:rPr>
              <a:t>auto- determines the approval chain</a:t>
            </a:r>
          </a:p>
          <a:p>
            <a:pPr marL="228600" indent="-228600">
              <a:spcBef>
                <a:spcPct val="0"/>
              </a:spcBef>
              <a:buFontTx/>
              <a:buAutoNum type="arabicPeriod"/>
            </a:pPr>
            <a:r>
              <a:rPr lang="en-US" smtClean="0">
                <a:latin typeface="Arial Black" pitchFamily="34" charset="0"/>
                <a:ea typeface="ＭＳ Ｐゴシック"/>
                <a:cs typeface="ＭＳ Ｐゴシック"/>
              </a:rPr>
              <a:t>auto generates email notifications to the appropriate approvers.  </a:t>
            </a:r>
          </a:p>
          <a:p>
            <a:pPr marL="228600" indent="-228600"/>
            <a:endParaRPr lang="en-US" smtClean="0">
              <a:latin typeface="Arial Black" pitchFamily="34" charset="0"/>
              <a:ea typeface="ＭＳ Ｐゴシック"/>
              <a:cs typeface="ＭＳ Ｐゴシック"/>
            </a:endParaRPr>
          </a:p>
          <a:p>
            <a:pPr marL="228600" indent="-228600"/>
            <a:r>
              <a:rPr lang="en-US" smtClean="0">
                <a:latin typeface="Arial Black" pitchFamily="34" charset="0"/>
                <a:ea typeface="ＭＳ Ｐゴシック"/>
                <a:cs typeface="ＭＳ Ｐゴシック"/>
              </a:rPr>
              <a:t>This is the FIRST of several work orders in this process.</a:t>
            </a:r>
          </a:p>
        </p:txBody>
      </p:sp>
      <p:sp>
        <p:nvSpPr>
          <p:cNvPr id="256003" name="Slide Number Placeholder 3"/>
          <p:cNvSpPr>
            <a:spLocks noGrp="1"/>
          </p:cNvSpPr>
          <p:nvPr>
            <p:ph type="sldNum" sz="quarter" idx="5"/>
          </p:nvPr>
        </p:nvSpPr>
        <p:spPr>
          <a:noFill/>
        </p:spPr>
        <p:txBody>
          <a:bodyPr/>
          <a:lstStyle/>
          <a:p>
            <a:pPr defTabSz="922338"/>
            <a:fld id="{A7B1BFF6-43BE-430B-9143-28DBFEF53276}" type="slidenum">
              <a:rPr lang="en-US" smtClean="0">
                <a:ea typeface="ＭＳ Ｐゴシック"/>
                <a:cs typeface="ＭＳ Ｐゴシック"/>
              </a:rPr>
              <a:pPr defTabSz="922338"/>
              <a:t>12</a:t>
            </a:fld>
            <a:endParaRPr lang="en-US" smtClean="0">
              <a:ea typeface="ＭＳ Ｐゴシック"/>
              <a:cs typeface="ＭＳ Ｐゴシック"/>
            </a:endParaRPr>
          </a:p>
        </p:txBody>
      </p:sp>
    </p:spTree>
    <p:extLst>
      <p:ext uri="{BB962C8B-B14F-4D97-AF65-F5344CB8AC3E}">
        <p14:creationId xmlns:p14="http://schemas.microsoft.com/office/powerpoint/2010/main" val="36882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a:ln/>
        </p:spPr>
      </p:sp>
      <p:sp>
        <p:nvSpPr>
          <p:cNvPr id="258050" name="Notes Placeholder 2"/>
          <p:cNvSpPr>
            <a:spLocks noGrp="1"/>
          </p:cNvSpPr>
          <p:nvPr>
            <p:ph type="body" idx="1"/>
          </p:nvPr>
        </p:nvSpPr>
        <p:spPr>
          <a:noFill/>
          <a:ln/>
        </p:spPr>
        <p:txBody>
          <a:bodyPr/>
          <a:lstStyle/>
          <a:p>
            <a:pPr marL="228600" indent="-228600"/>
            <a:r>
              <a:rPr lang="en-US" smtClean="0">
                <a:latin typeface="Arial Black" pitchFamily="34" charset="0"/>
                <a:ea typeface="ＭＳ Ｐゴシック"/>
                <a:cs typeface="ＭＳ Ｐゴシック"/>
              </a:rPr>
              <a:t>In the THIRD step, Field Services:</a:t>
            </a:r>
          </a:p>
          <a:p>
            <a:pPr marL="228600" indent="-228600"/>
            <a:endParaRPr lang="en-US" smtClean="0">
              <a:latin typeface="Arial Black" pitchFamily="34" charset="0"/>
              <a:ea typeface="ＭＳ Ｐゴシック"/>
              <a:cs typeface="ＭＳ Ｐゴシック"/>
            </a:endParaRPr>
          </a:p>
          <a:p>
            <a:pPr marL="228600" indent="-228600">
              <a:buFontTx/>
              <a:buAutoNum type="arabicPeriod"/>
            </a:pPr>
            <a:r>
              <a:rPr lang="en-US" smtClean="0">
                <a:latin typeface="Arial Black" pitchFamily="34" charset="0"/>
                <a:ea typeface="ＭＳ Ｐゴシック"/>
                <a:cs typeface="ＭＳ Ｐゴシック"/>
              </a:rPr>
              <a:t>receives the work order</a:t>
            </a:r>
          </a:p>
          <a:p>
            <a:pPr marL="228600" indent="-228600">
              <a:buFontTx/>
              <a:buAutoNum type="arabicPeriod"/>
            </a:pPr>
            <a:r>
              <a:rPr lang="en-US" smtClean="0">
                <a:latin typeface="Arial Black" pitchFamily="34" charset="0"/>
                <a:ea typeface="ＭＳ Ｐゴシック"/>
                <a:cs typeface="ＭＳ Ｐゴシック"/>
              </a:rPr>
              <a:t>analyzes and prioritizes the work order</a:t>
            </a:r>
          </a:p>
          <a:p>
            <a:pPr marL="228600" indent="-228600">
              <a:buFontTx/>
              <a:buAutoNum type="arabicPeriod"/>
            </a:pPr>
            <a:r>
              <a:rPr lang="en-US" smtClean="0">
                <a:latin typeface="Arial Black" pitchFamily="34" charset="0"/>
                <a:ea typeface="ＭＳ Ｐゴシック"/>
                <a:cs typeface="ＭＳ Ｐゴシック"/>
              </a:rPr>
              <a:t>checks the inventory management system to determine if a desk phone is in stock. </a:t>
            </a:r>
          </a:p>
          <a:p>
            <a:pPr marL="228600" indent="-228600"/>
            <a:endParaRPr lang="en-US" smtClean="0">
              <a:latin typeface="Arial Black" pitchFamily="34" charset="0"/>
              <a:ea typeface="ＭＳ Ｐゴシック"/>
              <a:cs typeface="ＭＳ Ｐゴシック"/>
            </a:endParaRPr>
          </a:p>
          <a:p>
            <a:pPr marL="228600" indent="-228600"/>
            <a:r>
              <a:rPr lang="en-US" i="1" smtClean="0">
                <a:latin typeface="Arial Black" pitchFamily="34" charset="0"/>
                <a:ea typeface="ＭＳ Ｐゴシック"/>
                <a:cs typeface="ＭＳ Ｐゴシック"/>
              </a:rPr>
              <a:t>In this example, the desk phone IS IN stock</a:t>
            </a:r>
            <a:r>
              <a:rPr lang="en-US" smtClean="0">
                <a:latin typeface="Arial Black" pitchFamily="34" charset="0"/>
                <a:ea typeface="ＭＳ Ｐゴシック"/>
                <a:cs typeface="ＭＳ Ｐゴシック"/>
              </a:rPr>
              <a:t>.</a:t>
            </a:r>
          </a:p>
          <a:p>
            <a:pPr marL="228600" indent="-228600"/>
            <a:endParaRPr lang="en-US" smtClean="0">
              <a:latin typeface="Arial Black" pitchFamily="34" charset="0"/>
              <a:ea typeface="ＭＳ Ｐゴシック"/>
              <a:cs typeface="ＭＳ Ｐゴシック"/>
            </a:endParaRPr>
          </a:p>
          <a:p>
            <a:pPr marL="228600" indent="-228600"/>
            <a:endParaRPr lang="en-US" smtClean="0">
              <a:ea typeface="ＭＳ Ｐゴシック"/>
              <a:cs typeface="ＭＳ Ｐゴシック"/>
            </a:endParaRPr>
          </a:p>
        </p:txBody>
      </p:sp>
      <p:sp>
        <p:nvSpPr>
          <p:cNvPr id="258051" name="Slide Number Placeholder 3"/>
          <p:cNvSpPr>
            <a:spLocks noGrp="1"/>
          </p:cNvSpPr>
          <p:nvPr>
            <p:ph type="sldNum" sz="quarter" idx="5"/>
          </p:nvPr>
        </p:nvSpPr>
        <p:spPr>
          <a:noFill/>
        </p:spPr>
        <p:txBody>
          <a:bodyPr/>
          <a:lstStyle/>
          <a:p>
            <a:pPr defTabSz="922338"/>
            <a:fld id="{97D916A6-139E-4025-8191-26EFF9E59379}" type="slidenum">
              <a:rPr lang="en-US" smtClean="0">
                <a:ea typeface="ＭＳ Ｐゴシック"/>
                <a:cs typeface="ＭＳ Ｐゴシック"/>
              </a:rPr>
              <a:pPr defTabSz="922338"/>
              <a:t>13</a:t>
            </a:fld>
            <a:endParaRPr lang="en-US" smtClean="0">
              <a:ea typeface="ＭＳ Ｐゴシック"/>
              <a:cs typeface="ＭＳ Ｐゴシック"/>
            </a:endParaRPr>
          </a:p>
        </p:txBody>
      </p:sp>
    </p:spTree>
    <p:extLst>
      <p:ext uri="{BB962C8B-B14F-4D97-AF65-F5344CB8AC3E}">
        <p14:creationId xmlns:p14="http://schemas.microsoft.com/office/powerpoint/2010/main" val="352307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a:ln/>
        </p:spPr>
      </p:sp>
      <p:sp>
        <p:nvSpPr>
          <p:cNvPr id="260098" name="Notes Placeholder 2"/>
          <p:cNvSpPr>
            <a:spLocks noGrp="1"/>
          </p:cNvSpPr>
          <p:nvPr>
            <p:ph type="body" idx="1"/>
          </p:nvPr>
        </p:nvSpPr>
        <p:spPr>
          <a:noFill/>
          <a:ln/>
        </p:spPr>
        <p:txBody>
          <a:bodyPr/>
          <a:lstStyle/>
          <a:p>
            <a:pPr marL="228600" indent="-228600"/>
            <a:r>
              <a:rPr lang="en-US" smtClean="0">
                <a:latin typeface="Arial Black" pitchFamily="34" charset="0"/>
                <a:ea typeface="ＭＳ Ｐゴシック"/>
                <a:cs typeface="ＭＳ Ｐゴシック"/>
              </a:rPr>
              <a:t>Step 4 involves the SECOND work order in the process.</a:t>
            </a:r>
          </a:p>
          <a:p>
            <a:pPr marL="228600" indent="-228600"/>
            <a:endParaRPr lang="en-US" smtClean="0">
              <a:latin typeface="Arial Black" pitchFamily="34" charset="0"/>
              <a:ea typeface="ＭＳ Ｐゴシック"/>
              <a:cs typeface="ＭＳ Ｐゴシック"/>
            </a:endParaRPr>
          </a:p>
          <a:p>
            <a:pPr marL="228600" indent="-228600">
              <a:spcBef>
                <a:spcPct val="0"/>
              </a:spcBef>
            </a:pPr>
            <a:r>
              <a:rPr lang="en-US" smtClean="0">
                <a:latin typeface="Arial Black" pitchFamily="34" charset="0"/>
                <a:ea typeface="ＭＳ Ｐゴシック"/>
                <a:cs typeface="ＭＳ Ｐゴシック"/>
              </a:rPr>
              <a:t>A Field Services Tech</a:t>
            </a:r>
            <a:r>
              <a:rPr lang="en-US" smtClean="0">
                <a:ea typeface="ＭＳ Ｐゴシック"/>
                <a:cs typeface="ＭＳ Ｐゴシック"/>
              </a:rPr>
              <a:t>:</a:t>
            </a:r>
          </a:p>
          <a:p>
            <a:pPr marL="228600" indent="-228600">
              <a:spcBef>
                <a:spcPct val="0"/>
              </a:spcBef>
            </a:pPr>
            <a:endParaRPr lang="en-US" smtClean="0">
              <a:ea typeface="ＭＳ Ｐゴシック"/>
              <a:cs typeface="ＭＳ Ｐゴシック"/>
            </a:endParaRPr>
          </a:p>
          <a:p>
            <a:pPr marL="228600" indent="-228600">
              <a:spcBef>
                <a:spcPct val="0"/>
              </a:spcBef>
              <a:buFontTx/>
              <a:buAutoNum type="arabicPeriod"/>
            </a:pPr>
            <a:r>
              <a:rPr lang="en-US" smtClean="0">
                <a:latin typeface="Arial Black" pitchFamily="34" charset="0"/>
                <a:ea typeface="ＭＳ Ｐゴシック"/>
                <a:cs typeface="ＭＳ Ｐゴシック"/>
              </a:rPr>
              <a:t>retrieves the desk phone from inventory</a:t>
            </a:r>
          </a:p>
          <a:p>
            <a:pPr marL="228600" indent="-228600">
              <a:spcBef>
                <a:spcPct val="0"/>
              </a:spcBef>
              <a:buFontTx/>
              <a:buAutoNum type="arabicPeriod"/>
            </a:pPr>
            <a:endParaRPr lang="en-US" smtClean="0">
              <a:latin typeface="Arial Black" pitchFamily="34" charset="0"/>
              <a:ea typeface="ＭＳ Ｐゴシック"/>
              <a:cs typeface="ＭＳ Ｐゴシック"/>
            </a:endParaRPr>
          </a:p>
          <a:p>
            <a:pPr marL="228600" indent="-228600">
              <a:spcBef>
                <a:spcPct val="0"/>
              </a:spcBef>
              <a:buFontTx/>
              <a:buAutoNum type="arabicPeriod"/>
            </a:pPr>
            <a:r>
              <a:rPr lang="en-US" smtClean="0">
                <a:latin typeface="Arial Black" pitchFamily="34" charset="0"/>
                <a:ea typeface="ＭＳ Ｐゴシック"/>
                <a:cs typeface="ＭＳ Ｐゴシック"/>
              </a:rPr>
              <a:t>creates an asset tag for the desk phone</a:t>
            </a:r>
          </a:p>
          <a:p>
            <a:pPr marL="228600" indent="-228600">
              <a:spcBef>
                <a:spcPct val="0"/>
              </a:spcBef>
              <a:buFontTx/>
              <a:buAutoNum type="arabicPeriod"/>
            </a:pPr>
            <a:endParaRPr lang="en-US" smtClean="0">
              <a:latin typeface="Arial Black" pitchFamily="34" charset="0"/>
              <a:ea typeface="ＭＳ Ｐゴシック"/>
              <a:cs typeface="ＭＳ Ｐゴシック"/>
            </a:endParaRPr>
          </a:p>
          <a:p>
            <a:pPr marL="228600" indent="-228600">
              <a:spcBef>
                <a:spcPct val="0"/>
              </a:spcBef>
              <a:buFontTx/>
              <a:buAutoNum type="arabicPeriod"/>
            </a:pPr>
            <a:r>
              <a:rPr lang="en-US" smtClean="0">
                <a:latin typeface="Arial Black" pitchFamily="34" charset="0"/>
                <a:ea typeface="ＭＳ Ｐゴシック"/>
                <a:cs typeface="ＭＳ Ｐゴシック"/>
              </a:rPr>
              <a:t>records the desk phone’s MAC and DID numbers</a:t>
            </a:r>
          </a:p>
          <a:p>
            <a:pPr marL="228600" indent="-228600">
              <a:spcBef>
                <a:spcPct val="0"/>
              </a:spcBef>
              <a:buFontTx/>
              <a:buAutoNum type="arabicPeriod"/>
            </a:pPr>
            <a:endParaRPr lang="en-US" smtClean="0">
              <a:latin typeface="Arial Black" pitchFamily="34" charset="0"/>
              <a:ea typeface="ＭＳ Ｐゴシック"/>
              <a:cs typeface="ＭＳ Ｐゴシック"/>
            </a:endParaRPr>
          </a:p>
          <a:p>
            <a:pPr marL="228600" indent="-228600">
              <a:spcBef>
                <a:spcPct val="0"/>
              </a:spcBef>
              <a:buFontTx/>
              <a:buAutoNum type="arabicPeriod"/>
            </a:pPr>
            <a:r>
              <a:rPr lang="en-US" smtClean="0">
                <a:latin typeface="Arial Black" pitchFamily="34" charset="0"/>
                <a:ea typeface="ＭＳ Ｐゴシック"/>
                <a:cs typeface="ＭＳ Ｐゴシック"/>
              </a:rPr>
              <a:t>creates a </a:t>
            </a:r>
            <a:r>
              <a:rPr lang="en-US" b="1" smtClean="0">
                <a:latin typeface="Arial Black" pitchFamily="34" charset="0"/>
                <a:ea typeface="ＭＳ Ｐゴシック"/>
                <a:cs typeface="ＭＳ Ｐゴシック"/>
              </a:rPr>
              <a:t>phone system set up</a:t>
            </a:r>
            <a:r>
              <a:rPr lang="en-US" smtClean="0">
                <a:latin typeface="Arial Black" pitchFamily="34" charset="0"/>
                <a:ea typeface="ＭＳ Ｐゴシック"/>
                <a:cs typeface="ＭＳ Ｐゴシック"/>
              </a:rPr>
              <a:t> work order for NetCom, which MUST include all of the information (MAC, DID, etc.) recorded by the technician. </a:t>
            </a:r>
          </a:p>
          <a:p>
            <a:pPr marL="228600" indent="-228600"/>
            <a:endParaRPr lang="en-US" smtClean="0">
              <a:latin typeface="Arial Black" pitchFamily="34" charset="0"/>
              <a:ea typeface="ＭＳ Ｐゴシック"/>
              <a:cs typeface="ＭＳ Ｐゴシック"/>
            </a:endParaRPr>
          </a:p>
        </p:txBody>
      </p:sp>
      <p:sp>
        <p:nvSpPr>
          <p:cNvPr id="260099" name="Slide Number Placeholder 3"/>
          <p:cNvSpPr>
            <a:spLocks noGrp="1"/>
          </p:cNvSpPr>
          <p:nvPr>
            <p:ph type="sldNum" sz="quarter" idx="5"/>
          </p:nvPr>
        </p:nvSpPr>
        <p:spPr>
          <a:noFill/>
        </p:spPr>
        <p:txBody>
          <a:bodyPr/>
          <a:lstStyle/>
          <a:p>
            <a:pPr defTabSz="922338"/>
            <a:fld id="{B9B040A3-01A8-4849-A8B2-88DCDF6264DC}" type="slidenum">
              <a:rPr lang="en-US" smtClean="0">
                <a:ea typeface="ＭＳ Ｐゴシック"/>
                <a:cs typeface="ＭＳ Ｐゴシック"/>
              </a:rPr>
              <a:pPr defTabSz="922338"/>
              <a:t>14</a:t>
            </a:fld>
            <a:endParaRPr lang="en-US" smtClean="0">
              <a:ea typeface="ＭＳ Ｐゴシック"/>
              <a:cs typeface="ＭＳ Ｐゴシック"/>
            </a:endParaRPr>
          </a:p>
        </p:txBody>
      </p:sp>
    </p:spTree>
    <p:extLst>
      <p:ext uri="{BB962C8B-B14F-4D97-AF65-F5344CB8AC3E}">
        <p14:creationId xmlns:p14="http://schemas.microsoft.com/office/powerpoint/2010/main" val="278689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Rot="1" noChangeAspect="1" noChangeArrowheads="1" noTextEdit="1"/>
          </p:cNvSpPr>
          <p:nvPr>
            <p:ph type="sldImg"/>
          </p:nvPr>
        </p:nvSpPr>
        <p:spPr>
          <a:ln/>
        </p:spPr>
      </p:sp>
      <p:sp>
        <p:nvSpPr>
          <p:cNvPr id="306181" name="Text Box 5"/>
          <p:cNvSpPr txBox="1">
            <a:spLocks noChangeArrowheads="1"/>
          </p:cNvSpPr>
          <p:nvPr/>
        </p:nvSpPr>
        <p:spPr bwMode="auto">
          <a:xfrm>
            <a:off x="1169988" y="4541838"/>
            <a:ext cx="4648200" cy="2606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57200" indent="-457200">
              <a:defRPr/>
            </a:pPr>
            <a:r>
              <a:rPr lang="en-US" sz="1000" b="1">
                <a:latin typeface="Arial Black" pitchFamily="34" charset="0"/>
              </a:rPr>
              <a:t>In Step 5 of the process, the THIRD work order is introduced and completed and NetCom creates the FOURTH work order for Field Services</a:t>
            </a:r>
          </a:p>
          <a:p>
            <a:pPr marL="457200" indent="-457200">
              <a:defRPr/>
            </a:pPr>
            <a:endParaRPr lang="en-US" sz="1000">
              <a:latin typeface="Arial Black" pitchFamily="34" charset="0"/>
            </a:endParaRPr>
          </a:p>
          <a:p>
            <a:pPr marL="457200" indent="-457200">
              <a:defRPr/>
            </a:pPr>
            <a:r>
              <a:rPr lang="en-US" sz="1000">
                <a:latin typeface="Arial Black" pitchFamily="34" charset="0"/>
              </a:rPr>
              <a:t>1. NetCom receives the work order</a:t>
            </a:r>
          </a:p>
          <a:p>
            <a:pPr marL="457200" indent="-457200">
              <a:defRPr/>
            </a:pPr>
            <a:endParaRPr lang="en-US" sz="1000">
              <a:latin typeface="Arial Black" pitchFamily="34" charset="0"/>
            </a:endParaRPr>
          </a:p>
          <a:p>
            <a:pPr marL="457200" indent="-457200">
              <a:defRPr/>
            </a:pPr>
            <a:r>
              <a:rPr lang="en-US" sz="1000">
                <a:latin typeface="Arial Black" pitchFamily="34" charset="0"/>
              </a:rPr>
              <a:t>2. NetCom records the information provided by the FST</a:t>
            </a:r>
          </a:p>
          <a:p>
            <a:pPr marL="457200" indent="-457200">
              <a:defRPr/>
            </a:pPr>
            <a:endParaRPr lang="en-US" sz="1000">
              <a:latin typeface="Arial Black" pitchFamily="34" charset="0"/>
            </a:endParaRPr>
          </a:p>
          <a:p>
            <a:pPr marL="457200" indent="-457200">
              <a:defRPr/>
            </a:pPr>
            <a:r>
              <a:rPr lang="en-US" sz="1000">
                <a:latin typeface="Arial Black" pitchFamily="34" charset="0"/>
              </a:rPr>
              <a:t>3. NetCom sets up the desk phone in the Cisco Communications Management system</a:t>
            </a:r>
          </a:p>
          <a:p>
            <a:pPr marL="457200" indent="-457200">
              <a:defRPr/>
            </a:pPr>
            <a:endParaRPr lang="en-US" sz="1000">
              <a:latin typeface="Arial Black" pitchFamily="34" charset="0"/>
            </a:endParaRPr>
          </a:p>
          <a:p>
            <a:pPr marL="457200" indent="-457200">
              <a:defRPr/>
            </a:pPr>
            <a:r>
              <a:rPr lang="en-US" sz="1000">
                <a:latin typeface="Arial Black" pitchFamily="34" charset="0"/>
              </a:rPr>
              <a:t>4. NetCom closes the work order</a:t>
            </a:r>
          </a:p>
          <a:p>
            <a:pPr marL="457200" indent="-457200">
              <a:defRPr/>
            </a:pPr>
            <a:endParaRPr lang="en-US" sz="1000">
              <a:latin typeface="Arial Black" pitchFamily="34" charset="0"/>
            </a:endParaRPr>
          </a:p>
          <a:p>
            <a:pPr marL="457200" indent="-457200">
              <a:defRPr/>
            </a:pPr>
            <a:r>
              <a:rPr lang="en-US" sz="1000">
                <a:latin typeface="Arial Black" pitchFamily="34" charset="0"/>
              </a:rPr>
              <a:t>5. NetCom creates a desk phone deployment work order for Field Services.  </a:t>
            </a:r>
          </a:p>
          <a:p>
            <a:pPr marL="457200" indent="-457200">
              <a:spcBef>
                <a:spcPct val="50000"/>
              </a:spcBef>
              <a:buFontTx/>
              <a:buChar char="•"/>
              <a:defRPr/>
            </a:pPr>
            <a:endParaRPr lang="en-US" sz="1000">
              <a:latin typeface="Arial Black" pitchFamily="34" charset="0"/>
            </a:endParaRPr>
          </a:p>
        </p:txBody>
      </p:sp>
      <p:sp>
        <p:nvSpPr>
          <p:cNvPr id="262147" name="Rectangle 4"/>
          <p:cNvSpPr>
            <a:spLocks noGrp="1" noChangeArrowheads="1"/>
          </p:cNvSpPr>
          <p:nvPr>
            <p:ph type="body" idx="1"/>
          </p:nvPr>
        </p:nvSpPr>
        <p:spPr>
          <a:noFill/>
          <a:ln/>
        </p:spPr>
        <p:txBody>
          <a:bodyPr/>
          <a:lstStyle/>
          <a:p>
            <a:r>
              <a:rPr lang="en-US" smtClean="0">
                <a:ea typeface="ＭＳ Ｐゴシック"/>
                <a:cs typeface="ＭＳ Ｐゴシック"/>
              </a:rPr>
              <a:t>At this point, NetCom receives the work order, records the information provided by the FST, sets up the desk phone in the Cisco Communications Management system, closes the work order, AND creates a </a:t>
            </a:r>
            <a:r>
              <a:rPr lang="en-US" b="1" smtClean="0">
                <a:ea typeface="ＭＳ Ｐゴシック"/>
                <a:cs typeface="ＭＳ Ｐゴシック"/>
              </a:rPr>
              <a:t>desk phone deployment</a:t>
            </a:r>
            <a:r>
              <a:rPr lang="en-US" smtClean="0">
                <a:ea typeface="ＭＳ Ｐゴシック"/>
                <a:cs typeface="ＭＳ Ｐゴシック"/>
              </a:rPr>
              <a:t> work order for Field Services.  This is the 3</a:t>
            </a:r>
            <a:r>
              <a:rPr lang="en-US" baseline="30000" smtClean="0">
                <a:ea typeface="ＭＳ Ｐゴシック"/>
                <a:cs typeface="ＭＳ Ｐゴシック"/>
              </a:rPr>
              <a:t>rd</a:t>
            </a:r>
            <a:r>
              <a:rPr lang="en-US" smtClean="0">
                <a:ea typeface="ＭＳ Ｐゴシック"/>
                <a:cs typeface="ＭＳ Ｐゴシック"/>
              </a:rPr>
              <a:t> work order in the process. </a:t>
            </a:r>
          </a:p>
          <a:p>
            <a:endParaRPr lang="en-US" smtClean="0">
              <a:ea typeface="ＭＳ Ｐゴシック"/>
              <a:cs typeface="ＭＳ Ｐゴシック"/>
            </a:endParaRPr>
          </a:p>
          <a:p>
            <a:r>
              <a:rPr lang="en-US" smtClean="0">
                <a:ea typeface="ＭＳ Ｐゴシック"/>
                <a:cs typeface="ＭＳ Ｐゴシック"/>
              </a:rPr>
              <a:t>	</a:t>
            </a:r>
          </a:p>
        </p:txBody>
      </p:sp>
    </p:spTree>
    <p:extLst>
      <p:ext uri="{BB962C8B-B14F-4D97-AF65-F5344CB8AC3E}">
        <p14:creationId xmlns:p14="http://schemas.microsoft.com/office/powerpoint/2010/main" val="335596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Rot="1" noChangeAspect="1" noChangeArrowheads="1" noTextEdit="1"/>
          </p:cNvSpPr>
          <p:nvPr>
            <p:ph type="sldImg"/>
          </p:nvPr>
        </p:nvSpPr>
        <p:spPr>
          <a:ln/>
        </p:spPr>
      </p:sp>
      <p:sp>
        <p:nvSpPr>
          <p:cNvPr id="264194"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Here, Field Services receives the desk phone deployment work order from NetCom and immediately assigns a FST to the work order.</a:t>
            </a:r>
          </a:p>
          <a:p>
            <a:r>
              <a:rPr lang="en-US" sz="1000" smtClean="0">
                <a:latin typeface="Arial Black" pitchFamily="34" charset="0"/>
                <a:ea typeface="ＭＳ Ｐゴシック"/>
                <a:cs typeface="ＭＳ Ｐゴシック"/>
              </a:rPr>
              <a:t>The FST deploys the desk phone, and  trains the user.  </a:t>
            </a:r>
          </a:p>
          <a:p>
            <a:endParaRPr lang="en-US" sz="1000" smtClean="0">
              <a:latin typeface="Arial Black" pitchFamily="34" charset="0"/>
              <a:ea typeface="ＭＳ Ｐゴシック"/>
              <a:cs typeface="ＭＳ Ｐゴシック"/>
            </a:endParaRPr>
          </a:p>
        </p:txBody>
      </p:sp>
    </p:spTree>
    <p:extLst>
      <p:ext uri="{BB962C8B-B14F-4D97-AF65-F5344CB8AC3E}">
        <p14:creationId xmlns:p14="http://schemas.microsoft.com/office/powerpoint/2010/main" val="69050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Rot="1" noChangeAspect="1" noChangeArrowheads="1" noTextEdit="1"/>
          </p:cNvSpPr>
          <p:nvPr>
            <p:ph type="sldImg"/>
          </p:nvPr>
        </p:nvSpPr>
        <p:spPr>
          <a:ln/>
        </p:spPr>
      </p:sp>
      <p:sp>
        <p:nvSpPr>
          <p:cNvPr id="266242"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In Step 7, the Field Services technician closes the work order. </a:t>
            </a:r>
          </a:p>
          <a:p>
            <a:endParaRPr lang="en-US" sz="1000" smtClean="0">
              <a:latin typeface="Arial Black" pitchFamily="34" charset="0"/>
              <a:ea typeface="ＭＳ Ｐゴシック"/>
              <a:cs typeface="ＭＳ Ｐゴシック"/>
            </a:endParaRPr>
          </a:p>
          <a:p>
            <a:r>
              <a:rPr lang="en-US" sz="1000" b="1" smtClean="0">
                <a:latin typeface="Arial Black" pitchFamily="34" charset="0"/>
                <a:ea typeface="ＭＳ Ｐゴシック"/>
                <a:cs typeface="ＭＳ Ｐゴシック"/>
              </a:rPr>
              <a:t>Note:</a:t>
            </a:r>
            <a:r>
              <a:rPr lang="en-US" sz="1000" smtClean="0">
                <a:latin typeface="Arial Black" pitchFamily="34" charset="0"/>
                <a:ea typeface="ＭＳ Ｐゴシック"/>
                <a:cs typeface="ＭＳ Ｐゴシック"/>
              </a:rPr>
              <a:t> It is important that the Field Services tech checks to </a:t>
            </a:r>
            <a:r>
              <a:rPr lang="en-US" sz="1000" i="1" smtClean="0">
                <a:latin typeface="Arial Black" pitchFamily="34" charset="0"/>
                <a:ea typeface="ＭＳ Ｐゴシック"/>
                <a:cs typeface="ＭＳ Ｐゴシック"/>
              </a:rPr>
              <a:t>ensure</a:t>
            </a:r>
            <a:r>
              <a:rPr lang="en-US" sz="1000" smtClean="0">
                <a:latin typeface="Arial Black" pitchFamily="34" charset="0"/>
                <a:ea typeface="ＭＳ Ｐゴシック"/>
                <a:cs typeface="ＭＳ Ｐゴシック"/>
              </a:rPr>
              <a:t> that all of the work associated with the various work orders has been completed as other wise the work order (s) will be bounced back to Field Services, which may or may not affect the target times</a:t>
            </a:r>
            <a:r>
              <a:rPr lang="en-US" smtClean="0">
                <a:ea typeface="ＭＳ Ｐゴシック"/>
                <a:cs typeface="ＭＳ Ｐゴシック"/>
              </a:rPr>
              <a:t>.</a:t>
            </a:r>
          </a:p>
        </p:txBody>
      </p:sp>
    </p:spTree>
    <p:extLst>
      <p:ext uri="{BB962C8B-B14F-4D97-AF65-F5344CB8AC3E}">
        <p14:creationId xmlns:p14="http://schemas.microsoft.com/office/powerpoint/2010/main" val="108494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Rot="1" noChangeAspect="1" noChangeArrowheads="1" noTextEdit="1"/>
          </p:cNvSpPr>
          <p:nvPr>
            <p:ph type="sldImg"/>
          </p:nvPr>
        </p:nvSpPr>
        <p:spPr>
          <a:ln/>
        </p:spPr>
      </p:sp>
      <p:sp>
        <p:nvSpPr>
          <p:cNvPr id="268290" name="Rectangle 3"/>
          <p:cNvSpPr>
            <a:spLocks noGrp="1" noChangeArrowheads="1"/>
          </p:cNvSpPr>
          <p:nvPr>
            <p:ph type="body" idx="1"/>
          </p:nvPr>
        </p:nvSpPr>
        <p:spPr>
          <a:noFill/>
          <a:ln/>
        </p:spPr>
        <p:txBody>
          <a:bodyPr/>
          <a:lstStyle/>
          <a:p>
            <a:pPr marL="228600" indent="-228600"/>
            <a:r>
              <a:rPr lang="en-US" sz="1000" smtClean="0">
                <a:latin typeface="Arial Black" pitchFamily="34" charset="0"/>
                <a:ea typeface="ＭＳ Ｐゴシック"/>
                <a:cs typeface="ＭＳ Ｐゴシック"/>
              </a:rPr>
              <a:t>This is a critical step in the process as this is where it’ll be determined weather or not the target was met.</a:t>
            </a:r>
          </a:p>
          <a:p>
            <a:pPr marL="228600" indent="-228600"/>
            <a:endParaRPr lang="en-US" sz="1000" smtClean="0">
              <a:latin typeface="Arial Black" pitchFamily="34" charset="0"/>
              <a:ea typeface="ＭＳ Ｐゴシック"/>
              <a:cs typeface="ＭＳ Ｐゴシック"/>
            </a:endParaRPr>
          </a:p>
          <a:p>
            <a:pPr marL="228600" indent="-228600"/>
            <a:r>
              <a:rPr lang="en-US" sz="1000" smtClean="0">
                <a:latin typeface="Arial Black" pitchFamily="34" charset="0"/>
                <a:ea typeface="ＭＳ Ｐゴシック"/>
                <a:cs typeface="ＭＳ Ｐゴシック"/>
              </a:rPr>
              <a:t>In Step 8, the Service Desk:</a:t>
            </a:r>
          </a:p>
          <a:p>
            <a:pPr marL="228600" indent="-228600"/>
            <a:endParaRPr lang="en-US" smtClean="0">
              <a:ea typeface="ＭＳ Ｐゴシック"/>
              <a:cs typeface="ＭＳ Ｐゴシック"/>
            </a:endParaRPr>
          </a:p>
          <a:p>
            <a:pPr marL="228600" indent="-228600">
              <a:buFontTx/>
              <a:buAutoNum type="arabicPeriod"/>
            </a:pPr>
            <a:r>
              <a:rPr lang="en-US" sz="1000" smtClean="0">
                <a:latin typeface="Arial Black" pitchFamily="34" charset="0"/>
                <a:ea typeface="ＭＳ Ｐゴシック"/>
                <a:cs typeface="ＭＳ Ｐゴシック"/>
              </a:rPr>
              <a:t>performs the final analysis of the service request</a:t>
            </a:r>
          </a:p>
          <a:p>
            <a:pPr marL="228600" indent="-228600">
              <a:buFontTx/>
              <a:buAutoNum type="arabicPeriod"/>
            </a:pPr>
            <a:endParaRPr lang="en-US" sz="1000" smtClean="0">
              <a:latin typeface="Arial Black" pitchFamily="34" charset="0"/>
              <a:ea typeface="ＭＳ Ｐゴシック"/>
              <a:cs typeface="ＭＳ Ｐゴシック"/>
            </a:endParaRPr>
          </a:p>
          <a:p>
            <a:pPr marL="228600" indent="-228600">
              <a:buFontTx/>
              <a:buAutoNum type="arabicPeriod"/>
            </a:pPr>
            <a:r>
              <a:rPr lang="en-US" sz="1000" smtClean="0">
                <a:latin typeface="Arial Black" pitchFamily="34" charset="0"/>
                <a:ea typeface="ＭＳ Ｐゴシック"/>
                <a:cs typeface="ＭＳ Ｐゴシック"/>
              </a:rPr>
              <a:t>compares the initial client request to the closed work orders. </a:t>
            </a:r>
          </a:p>
          <a:p>
            <a:pPr marL="228600" indent="-228600">
              <a:buFontTx/>
              <a:buAutoNum type="arabicPeriod"/>
            </a:pPr>
            <a:endParaRPr lang="en-US" sz="1000" smtClean="0">
              <a:latin typeface="Arial Black" pitchFamily="34" charset="0"/>
              <a:ea typeface="ＭＳ Ｐゴシック"/>
              <a:cs typeface="ＭＳ Ｐゴシック"/>
            </a:endParaRPr>
          </a:p>
          <a:p>
            <a:pPr marL="228600" indent="-228600">
              <a:buFontTx/>
              <a:buAutoNum type="arabicPeriod"/>
            </a:pPr>
            <a:r>
              <a:rPr lang="en-US" sz="1000" smtClean="0">
                <a:latin typeface="Arial Black" pitchFamily="34" charset="0"/>
                <a:ea typeface="ＭＳ Ｐゴシック"/>
                <a:cs typeface="ＭＳ Ｐゴシック"/>
              </a:rPr>
              <a:t>If the work orders match up with the initial client request, SD updates the service call, completes the QA process, and closes the service ticket. </a:t>
            </a:r>
          </a:p>
          <a:p>
            <a:pPr marL="228600" indent="-228600">
              <a:buFontTx/>
              <a:buAutoNum type="arabicPeriod"/>
            </a:pPr>
            <a:endParaRPr lang="en-US" sz="1000" smtClean="0">
              <a:latin typeface="Arial Black" pitchFamily="34" charset="0"/>
              <a:ea typeface="ＭＳ Ｐゴシック"/>
              <a:cs typeface="ＭＳ Ｐゴシック"/>
            </a:endParaRPr>
          </a:p>
          <a:p>
            <a:pPr marL="228600" indent="-228600">
              <a:buFontTx/>
              <a:buAutoNum type="arabicPeriod"/>
            </a:pPr>
            <a:r>
              <a:rPr lang="en-US" sz="1000" smtClean="0">
                <a:latin typeface="Arial Black" pitchFamily="34" charset="0"/>
                <a:ea typeface="ＭＳ Ｐゴシック"/>
                <a:cs typeface="ＭＳ Ｐゴシック"/>
              </a:rPr>
              <a:t>If the closed work orders DO NOT match the initial client request, the work orders are returned to Field Services requesting information on the outstanding issues and the service ticket remains open.</a:t>
            </a:r>
          </a:p>
          <a:p>
            <a:pPr marL="228600" indent="-228600"/>
            <a:endParaRPr lang="en-US" sz="1000" smtClean="0">
              <a:latin typeface="Arial Black" pitchFamily="34" charset="0"/>
              <a:ea typeface="ＭＳ Ｐゴシック"/>
              <a:cs typeface="ＭＳ Ｐゴシック"/>
            </a:endParaRPr>
          </a:p>
        </p:txBody>
      </p:sp>
    </p:spTree>
    <p:extLst>
      <p:ext uri="{BB962C8B-B14F-4D97-AF65-F5344CB8AC3E}">
        <p14:creationId xmlns:p14="http://schemas.microsoft.com/office/powerpoint/2010/main" val="385837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Rot="1" noChangeAspect="1" noChangeArrowheads="1" noTextEdit="1"/>
          </p:cNvSpPr>
          <p:nvPr>
            <p:ph type="sldImg"/>
          </p:nvPr>
        </p:nvSpPr>
        <p:spPr>
          <a:ln/>
        </p:spPr>
      </p:sp>
      <p:sp>
        <p:nvSpPr>
          <p:cNvPr id="270338"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Understanding the Joint Accountability Agreement is important as it clearly defines the services to be provided, the roles and responsibilities for how each service will be supported, quantifiable goals, criteria to assess performance, problem resolution procedures, and any incentives or penalties. </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To view a copy of the Joint Accountability Agreement, see the link at the end of this webinar.</a:t>
            </a:r>
          </a:p>
          <a:p>
            <a:endParaRPr lang="en-US" sz="1000" smtClean="0">
              <a:latin typeface="Arial Black" pitchFamily="34" charset="0"/>
              <a:ea typeface="ＭＳ Ｐゴシック"/>
              <a:cs typeface="ＭＳ Ｐゴシック"/>
            </a:endParaRPr>
          </a:p>
        </p:txBody>
      </p:sp>
    </p:spTree>
    <p:extLst>
      <p:ext uri="{BB962C8B-B14F-4D97-AF65-F5344CB8AC3E}">
        <p14:creationId xmlns:p14="http://schemas.microsoft.com/office/powerpoint/2010/main" val="344027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0723" name="Slide Number Placeholder 3"/>
          <p:cNvSpPr>
            <a:spLocks noGrp="1"/>
          </p:cNvSpPr>
          <p:nvPr>
            <p:ph type="sldNum" sz="quarter" idx="5"/>
          </p:nvPr>
        </p:nvSpPr>
        <p:spPr>
          <a:noFill/>
        </p:spPr>
        <p:txBody>
          <a:bodyPr/>
          <a:lstStyle/>
          <a:p>
            <a:pPr defTabSz="922338"/>
            <a:fld id="{B581F833-0A89-40A8-8717-4162E9F1A282}" type="slidenum">
              <a:rPr lang="en-US" smtClean="0">
                <a:ea typeface="ＭＳ Ｐゴシック"/>
                <a:cs typeface="ＭＳ Ｐゴシック"/>
              </a:rPr>
              <a:pPr defTabSz="922338"/>
              <a:t>2</a:t>
            </a:fld>
            <a:endParaRPr lang="en-US" smtClean="0">
              <a:ea typeface="ＭＳ Ｐゴシック"/>
              <a:cs typeface="ＭＳ Ｐゴシック"/>
            </a:endParaRPr>
          </a:p>
        </p:txBody>
      </p:sp>
    </p:spTree>
    <p:extLst>
      <p:ext uri="{BB962C8B-B14F-4D97-AF65-F5344CB8AC3E}">
        <p14:creationId xmlns:p14="http://schemas.microsoft.com/office/powerpoint/2010/main" val="66233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Rot="1" noChangeAspect="1" noChangeArrowheads="1" noTextEdit="1"/>
          </p:cNvSpPr>
          <p:nvPr>
            <p:ph type="sldImg"/>
          </p:nvPr>
        </p:nvSpPr>
        <p:spPr>
          <a:ln/>
        </p:spPr>
      </p:sp>
      <p:sp>
        <p:nvSpPr>
          <p:cNvPr id="272386"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The next few slides review the process flow of the steps associated with procuring, setting up, and deploying a desk phone and outline NetCom’s roles and responsibilities when a desk phone that </a:t>
            </a:r>
            <a:r>
              <a:rPr lang="en-US" sz="1000" i="1" smtClean="0">
                <a:latin typeface="Arial Black" pitchFamily="34" charset="0"/>
                <a:ea typeface="ＭＳ Ｐゴシック"/>
                <a:cs typeface="ＭＳ Ｐゴシック"/>
              </a:rPr>
              <a:t>is not</a:t>
            </a:r>
            <a:r>
              <a:rPr lang="en-US" sz="1000" smtClean="0">
                <a:latin typeface="Arial Black" pitchFamily="34" charset="0"/>
                <a:ea typeface="ＭＳ Ｐゴシック"/>
                <a:cs typeface="ＭＳ Ｐゴシック"/>
              </a:rPr>
              <a:t> in inventory.</a:t>
            </a:r>
          </a:p>
        </p:txBody>
      </p:sp>
    </p:spTree>
    <p:extLst>
      <p:ext uri="{BB962C8B-B14F-4D97-AF65-F5344CB8AC3E}">
        <p14:creationId xmlns:p14="http://schemas.microsoft.com/office/powerpoint/2010/main" val="374677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p:cNvSpPr>
          <p:nvPr>
            <p:ph type="sldImg"/>
          </p:nvPr>
        </p:nvSpPr>
        <p:spPr>
          <a:ln/>
        </p:spPr>
      </p:sp>
      <p:sp>
        <p:nvSpPr>
          <p:cNvPr id="274434" name="Notes Placeholder 2"/>
          <p:cNvSpPr>
            <a:spLocks noGrp="1"/>
          </p:cNvSpPr>
          <p:nvPr>
            <p:ph type="body" idx="1"/>
          </p:nvPr>
        </p:nvSpPr>
        <p:spPr>
          <a:noFill/>
          <a:ln/>
        </p:spPr>
        <p:txBody>
          <a:bodyPr/>
          <a:lstStyle/>
          <a:p>
            <a:r>
              <a:rPr lang="en-US" sz="1000" smtClean="0">
                <a:latin typeface="Arial Black" pitchFamily="34" charset="0"/>
                <a:ea typeface="ＭＳ Ｐゴシック"/>
                <a:cs typeface="ＭＳ Ｐゴシック"/>
              </a:rPr>
              <a:t>This flow chart is designed to show you how the steps in this process fit together, illustrate how the process works, and (hopefully) clarify your understanding of the process.</a:t>
            </a:r>
          </a:p>
          <a:p>
            <a:endParaRPr lang="en-US" sz="1000" smtClean="0">
              <a:latin typeface="Arial Black" pitchFamily="34" charset="0"/>
              <a:ea typeface="ＭＳ Ｐゴシック"/>
              <a:cs typeface="ＭＳ Ｐゴシック"/>
            </a:endParaRPr>
          </a:p>
        </p:txBody>
      </p:sp>
      <p:sp>
        <p:nvSpPr>
          <p:cNvPr id="274435" name="Slide Number Placeholder 3"/>
          <p:cNvSpPr>
            <a:spLocks noGrp="1"/>
          </p:cNvSpPr>
          <p:nvPr>
            <p:ph type="sldNum" sz="quarter" idx="5"/>
          </p:nvPr>
        </p:nvSpPr>
        <p:spPr>
          <a:noFill/>
        </p:spPr>
        <p:txBody>
          <a:bodyPr/>
          <a:lstStyle/>
          <a:p>
            <a:pPr defTabSz="922338"/>
            <a:fld id="{4B0D6A78-775E-4CF9-8854-3B0AB6E8825C}" type="slidenum">
              <a:rPr lang="en-US" smtClean="0">
                <a:ea typeface="ＭＳ Ｐゴシック"/>
                <a:cs typeface="ＭＳ Ｐゴシック"/>
              </a:rPr>
              <a:pPr defTabSz="922338"/>
              <a:t>21</a:t>
            </a:fld>
            <a:endParaRPr lang="en-US" smtClean="0">
              <a:ea typeface="ＭＳ Ｐゴシック"/>
              <a:cs typeface="ＭＳ Ｐゴシック"/>
            </a:endParaRPr>
          </a:p>
        </p:txBody>
      </p:sp>
    </p:spTree>
    <p:extLst>
      <p:ext uri="{BB962C8B-B14F-4D97-AF65-F5344CB8AC3E}">
        <p14:creationId xmlns:p14="http://schemas.microsoft.com/office/powerpoint/2010/main" val="809428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ChangeArrowheads="1" noTextEdit="1"/>
          </p:cNvSpPr>
          <p:nvPr>
            <p:ph type="sldImg"/>
          </p:nvPr>
        </p:nvSpPr>
        <p:spPr>
          <a:ln/>
        </p:spPr>
      </p:sp>
      <p:sp>
        <p:nvSpPr>
          <p:cNvPr id="276482"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If Field Services determines that a desk phone is not in stock, the desk phone needs to be procured by Capital Management. </a:t>
            </a:r>
          </a:p>
        </p:txBody>
      </p:sp>
    </p:spTree>
    <p:extLst>
      <p:ext uri="{BB962C8B-B14F-4D97-AF65-F5344CB8AC3E}">
        <p14:creationId xmlns:p14="http://schemas.microsoft.com/office/powerpoint/2010/main" val="310640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Rot="1" noChangeAspect="1" noChangeArrowheads="1" noTextEdit="1"/>
          </p:cNvSpPr>
          <p:nvPr>
            <p:ph type="sldImg"/>
          </p:nvPr>
        </p:nvSpPr>
        <p:spPr>
          <a:ln/>
        </p:spPr>
      </p:sp>
      <p:sp>
        <p:nvSpPr>
          <p:cNvPr id="278530"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Once the FST takes receipt of the phone, records the MAC and DID numbers, creates an asset tag, the tech creates a </a:t>
            </a:r>
            <a:r>
              <a:rPr lang="en-US" sz="1000" b="1" smtClean="0">
                <a:latin typeface="Arial Black" pitchFamily="34" charset="0"/>
                <a:ea typeface="ＭＳ Ｐゴシック"/>
                <a:cs typeface="ＭＳ Ｐゴシック"/>
              </a:rPr>
              <a:t>set up phone in system</a:t>
            </a:r>
            <a:r>
              <a:rPr lang="en-US" sz="1000" smtClean="0">
                <a:latin typeface="Arial Black" pitchFamily="34" charset="0"/>
                <a:ea typeface="ＭＳ Ｐゴシック"/>
                <a:cs typeface="ＭＳ Ｐゴシック"/>
              </a:rPr>
              <a:t> work order for NetCom. </a:t>
            </a:r>
          </a:p>
          <a:p>
            <a:endParaRPr lang="en-US" sz="1000" smtClean="0">
              <a:latin typeface="Arial Black" pitchFamily="34" charset="0"/>
              <a:ea typeface="ＭＳ Ｐゴシック"/>
              <a:cs typeface="ＭＳ Ｐゴシック"/>
            </a:endParaRPr>
          </a:p>
        </p:txBody>
      </p:sp>
    </p:spTree>
    <p:extLst>
      <p:ext uri="{BB962C8B-B14F-4D97-AF65-F5344CB8AC3E}">
        <p14:creationId xmlns:p14="http://schemas.microsoft.com/office/powerpoint/2010/main" val="2461306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Rot="1" noChangeAspect="1" noChangeArrowheads="1" noTextEdit="1"/>
          </p:cNvSpPr>
          <p:nvPr>
            <p:ph type="sldImg"/>
          </p:nvPr>
        </p:nvSpPr>
        <p:spPr>
          <a:ln/>
        </p:spPr>
      </p:sp>
      <p:sp>
        <p:nvSpPr>
          <p:cNvPr id="280578" name="Rectangle 3"/>
          <p:cNvSpPr>
            <a:spLocks noGrp="1" noChangeArrowheads="1"/>
          </p:cNvSpPr>
          <p:nvPr>
            <p:ph type="body" idx="1"/>
          </p:nvPr>
        </p:nvSpPr>
        <p:spPr>
          <a:noFill/>
          <a:ln/>
        </p:spPr>
        <p:txBody>
          <a:bodyPr/>
          <a:lstStyle/>
          <a:p>
            <a:r>
              <a:rPr lang="en-US" smtClean="0">
                <a:latin typeface="Arial Black" pitchFamily="34" charset="0"/>
                <a:ea typeface="ＭＳ Ｐゴシック"/>
                <a:cs typeface="ＭＳ Ｐゴシック"/>
              </a:rPr>
              <a:t>Understanding the Joint Accountability Agreement is important as it clearly defines the services to be provided, the roles and responsibilities for how each service will be supported, quantifiable goals, criteria to assess performance, problem resolution procedures, and any incentives or penalties. </a:t>
            </a:r>
          </a:p>
          <a:p>
            <a:endParaRPr lang="en-US" smtClean="0">
              <a:latin typeface="Arial Black" pitchFamily="34" charset="0"/>
              <a:ea typeface="ＭＳ Ｐゴシック"/>
              <a:cs typeface="ＭＳ Ｐゴシック"/>
            </a:endParaRPr>
          </a:p>
          <a:p>
            <a:r>
              <a:rPr lang="en-US" smtClean="0">
                <a:latin typeface="Arial Black" pitchFamily="34" charset="0"/>
                <a:ea typeface="ＭＳ Ｐゴシック"/>
                <a:cs typeface="ＭＳ Ｐゴシック"/>
              </a:rPr>
              <a:t>To view a copy of the Joint Accountability Agreement, see the link at the end of this webinar.</a:t>
            </a:r>
          </a:p>
          <a:p>
            <a:endParaRPr lang="en-US" smtClean="0">
              <a:latin typeface="Arial Black" pitchFamily="34" charset="0"/>
              <a:ea typeface="ＭＳ Ｐゴシック"/>
              <a:cs typeface="ＭＳ Ｐゴシック"/>
            </a:endParaRPr>
          </a:p>
        </p:txBody>
      </p:sp>
    </p:spTree>
    <p:extLst>
      <p:ext uri="{BB962C8B-B14F-4D97-AF65-F5344CB8AC3E}">
        <p14:creationId xmlns:p14="http://schemas.microsoft.com/office/powerpoint/2010/main" val="253714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ChangeArrowheads="1" noTextEdit="1"/>
          </p:cNvSpPr>
          <p:nvPr>
            <p:ph type="sldImg"/>
          </p:nvPr>
        </p:nvSpPr>
        <p:spPr>
          <a:ln/>
        </p:spPr>
      </p:sp>
      <p:sp>
        <p:nvSpPr>
          <p:cNvPr id="282626"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The objective of the Leave process is to ensure that the Information Technology Systems (ITS) department effectively and efficiently provides IT Leave services for employees, contractors, and consultants. </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To ensure optimum service, all ITS processes that intersect with the various types of Leaves must adhere to the policies and practices in regard to their interaction with related activities. As outlined in the Leave Practice document. </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For a copy of this document, please see the last slide of this presentation</a:t>
            </a:r>
            <a:r>
              <a:rPr lang="en-US" smtClean="0">
                <a:ea typeface="ＭＳ Ｐゴシック"/>
                <a:cs typeface="ＭＳ Ｐゴシック"/>
              </a:rPr>
              <a:t>.  </a:t>
            </a:r>
          </a:p>
        </p:txBody>
      </p:sp>
    </p:spTree>
    <p:extLst>
      <p:ext uri="{BB962C8B-B14F-4D97-AF65-F5344CB8AC3E}">
        <p14:creationId xmlns:p14="http://schemas.microsoft.com/office/powerpoint/2010/main" val="2486997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Rot="1" noChangeAspect="1" noChangeArrowheads="1" noTextEdit="1"/>
          </p:cNvSpPr>
          <p:nvPr>
            <p:ph type="sldImg"/>
          </p:nvPr>
        </p:nvSpPr>
        <p:spPr>
          <a:ln/>
        </p:spPr>
      </p:sp>
      <p:sp>
        <p:nvSpPr>
          <p:cNvPr id="284674"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This flow chart is designed to show you how the steps in this process fit together, illustrate how the process works, and (hopefully) clarify your understanding of the process.</a:t>
            </a:r>
          </a:p>
          <a:p>
            <a:endParaRPr lang="en-US" smtClean="0">
              <a:ea typeface="ＭＳ Ｐゴシック"/>
              <a:cs typeface="ＭＳ Ｐゴシック"/>
            </a:endParaRPr>
          </a:p>
        </p:txBody>
      </p:sp>
    </p:spTree>
    <p:extLst>
      <p:ext uri="{BB962C8B-B14F-4D97-AF65-F5344CB8AC3E}">
        <p14:creationId xmlns:p14="http://schemas.microsoft.com/office/powerpoint/2010/main" val="1147338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Rot="1" noChangeAspect="1" noChangeArrowheads="1" noTextEdit="1"/>
          </p:cNvSpPr>
          <p:nvPr>
            <p:ph type="sldImg"/>
          </p:nvPr>
        </p:nvSpPr>
        <p:spPr>
          <a:ln/>
        </p:spPr>
      </p:sp>
      <p:sp>
        <p:nvSpPr>
          <p:cNvPr id="286722" name="Rectangle 3"/>
          <p:cNvSpPr>
            <a:spLocks noGrp="1" noChangeArrowheads="1"/>
          </p:cNvSpPr>
          <p:nvPr>
            <p:ph type="body" idx="1"/>
          </p:nvPr>
        </p:nvSpPr>
        <p:spPr>
          <a:noFill/>
          <a:ln/>
        </p:spPr>
        <p:txBody>
          <a:bodyPr/>
          <a:lstStyle/>
          <a:p>
            <a:r>
              <a:rPr lang="en-US" sz="1000" b="1" smtClean="0">
                <a:latin typeface="Arial Black" pitchFamily="34" charset="0"/>
                <a:ea typeface="ＭＳ Ｐゴシック"/>
                <a:cs typeface="ＭＳ Ｐゴシック"/>
              </a:rPr>
              <a:t>Managers can access the Leave service by selecting the Join/Move/Leave option in SD Online. </a:t>
            </a:r>
          </a:p>
        </p:txBody>
      </p:sp>
    </p:spTree>
    <p:extLst>
      <p:ext uri="{BB962C8B-B14F-4D97-AF65-F5344CB8AC3E}">
        <p14:creationId xmlns:p14="http://schemas.microsoft.com/office/powerpoint/2010/main" val="1412812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Rot="1" noChangeAspect="1" noChangeArrowheads="1" noTextEdit="1"/>
          </p:cNvSpPr>
          <p:nvPr>
            <p:ph type="sldImg"/>
          </p:nvPr>
        </p:nvSpPr>
        <p:spPr>
          <a:ln/>
        </p:spPr>
      </p:sp>
      <p:sp>
        <p:nvSpPr>
          <p:cNvPr id="288770" name="Rectangle 3"/>
          <p:cNvSpPr>
            <a:spLocks noGrp="1" noChangeArrowheads="1"/>
          </p:cNvSpPr>
          <p:nvPr>
            <p:ph type="body" idx="1"/>
          </p:nvPr>
        </p:nvSpPr>
        <p:spPr>
          <a:noFill/>
          <a:ln/>
        </p:spPr>
        <p:txBody>
          <a:bodyPr/>
          <a:lstStyle/>
          <a:p>
            <a:r>
              <a:rPr lang="en-US" sz="1000" b="1" smtClean="0">
                <a:latin typeface="Arial Black" pitchFamily="34" charset="0"/>
                <a:ea typeface="ＭＳ Ｐゴシック"/>
                <a:cs typeface="ＭＳ Ｐゴシック"/>
              </a:rPr>
              <a:t>The ITS Leave process is a core service to AW businesses and a critical support to HR. A technical Leave is the process of servicing an employee, consultant, and contractor</a:t>
            </a:r>
            <a:r>
              <a:rPr lang="en-US" sz="1000" b="1" smtClean="0">
                <a:ea typeface="ＭＳ Ｐゴシック"/>
                <a:cs typeface="ＭＳ Ｐゴシック"/>
              </a:rPr>
              <a:t>’</a:t>
            </a:r>
            <a:r>
              <a:rPr lang="en-US" sz="1000" b="1" smtClean="0">
                <a:latin typeface="Arial Black" pitchFamily="34" charset="0"/>
                <a:ea typeface="ＭＳ Ｐゴシック"/>
                <a:cs typeface="ＭＳ Ｐゴシック"/>
              </a:rPr>
              <a:t>s technology needs. The two main components of a Leave are access-de-provisioning management and equipment recovery management. </a:t>
            </a:r>
          </a:p>
        </p:txBody>
      </p:sp>
    </p:spTree>
    <p:extLst>
      <p:ext uri="{BB962C8B-B14F-4D97-AF65-F5344CB8AC3E}">
        <p14:creationId xmlns:p14="http://schemas.microsoft.com/office/powerpoint/2010/main" val="2237910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ChangeArrowheads="1" noTextEdit="1"/>
          </p:cNvSpPr>
          <p:nvPr>
            <p:ph type="sldImg"/>
          </p:nvPr>
        </p:nvSpPr>
        <p:spPr>
          <a:ln/>
        </p:spPr>
      </p:sp>
      <p:sp>
        <p:nvSpPr>
          <p:cNvPr id="290818" name="Rectangle 3"/>
          <p:cNvSpPr>
            <a:spLocks noGrp="1" noChangeArrowheads="1"/>
          </p:cNvSpPr>
          <p:nvPr>
            <p:ph type="body" idx="1"/>
          </p:nvPr>
        </p:nvSpPr>
        <p:spPr>
          <a:noFill/>
          <a:ln/>
        </p:spPr>
        <p:txBody>
          <a:bodyPr/>
          <a:lstStyle/>
          <a:p>
            <a:r>
              <a:rPr lang="en-US" sz="1000" smtClean="0">
                <a:latin typeface="Arial Black" pitchFamily="34" charset="0"/>
                <a:ea typeface="ＭＳ Ｐゴシック"/>
                <a:cs typeface="ＭＳ Ｐゴシック"/>
              </a:rPr>
              <a:t>ITS</a:t>
            </a:r>
            <a:r>
              <a:rPr lang="en-US" sz="1000" smtClean="0">
                <a:ea typeface="ＭＳ Ｐゴシック"/>
                <a:cs typeface="ＭＳ Ｐゴシック"/>
              </a:rPr>
              <a:t>’</a:t>
            </a:r>
            <a:r>
              <a:rPr lang="en-US" sz="1000" smtClean="0">
                <a:latin typeface="Arial Black" pitchFamily="34" charset="0"/>
                <a:ea typeface="ＭＳ Ｐゴシック"/>
                <a:cs typeface="ＭＳ Ｐゴシック"/>
              </a:rPr>
              <a:t> services and service levels have evolved over the years due to input from our clients and the need to ensure alignment with AW</a:t>
            </a:r>
            <a:r>
              <a:rPr lang="en-US" sz="1000" smtClean="0">
                <a:ea typeface="ＭＳ Ｐゴシック"/>
                <a:cs typeface="ＭＳ Ｐゴシック"/>
              </a:rPr>
              <a:t>’</a:t>
            </a:r>
            <a:r>
              <a:rPr lang="en-US" sz="1000" smtClean="0">
                <a:latin typeface="Arial Black" pitchFamily="34" charset="0"/>
                <a:ea typeface="ＭＳ Ｐゴシック"/>
                <a:cs typeface="ＭＳ Ｐゴシック"/>
              </a:rPr>
              <a:t>s business objectives. The new Joint Accountability Agreements (JAA) aim to manage the expectation of ITS services to its clients by setting target levels of service delivery.</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In addition, by creating the JAA  -- ITS has gained valuable performance information that will help us deliver improved levels of service. </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The JAA process is in fact a quality process, using customer input to set target delivery levels, then measuring against these targets to identify if new resources or systems are needed. </a:t>
            </a:r>
          </a:p>
          <a:p>
            <a:endParaRPr lang="en-US" sz="1000" smtClean="0">
              <a:latin typeface="Arial Black" pitchFamily="34" charset="0"/>
              <a:ea typeface="ＭＳ Ｐゴシック"/>
              <a:cs typeface="ＭＳ Ｐゴシック"/>
            </a:endParaRPr>
          </a:p>
        </p:txBody>
      </p:sp>
    </p:spTree>
    <p:extLst>
      <p:ext uri="{BB962C8B-B14F-4D97-AF65-F5344CB8AC3E}">
        <p14:creationId xmlns:p14="http://schemas.microsoft.com/office/powerpoint/2010/main" val="122853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defTabSz="873125"/>
            <a:r>
              <a:rPr lang="en-US" smtClean="0">
                <a:latin typeface="Arial Black" pitchFamily="34" charset="0"/>
                <a:ea typeface="ＭＳ Ｐゴシック"/>
                <a:cs typeface="ＭＳ Ｐゴシック"/>
              </a:rPr>
              <a:t>Welcome to the NetCom Move/Leave Training Webinar. </a:t>
            </a:r>
          </a:p>
          <a:p>
            <a:pPr defTabSz="873125"/>
            <a:endParaRPr lang="en-US" smtClean="0">
              <a:latin typeface="Arial Black" pitchFamily="34" charset="0"/>
              <a:ea typeface="ＭＳ Ｐゴシック"/>
              <a:cs typeface="ＭＳ Ｐゴシック"/>
            </a:endParaRPr>
          </a:p>
          <a:p>
            <a:pPr defTabSz="873125"/>
            <a:r>
              <a:rPr lang="en-US" smtClean="0">
                <a:latin typeface="Arial Black" pitchFamily="34" charset="0"/>
                <a:ea typeface="ＭＳ Ｐゴシック"/>
                <a:cs typeface="ＭＳ Ｐゴシック"/>
              </a:rPr>
              <a:t>Here, you’ll learn about NetCom’s roles and responsibilities in the ITS Move &amp; Leave processes</a:t>
            </a:r>
            <a:r>
              <a:rPr lang="en-US" smtClean="0">
                <a:ea typeface="ＭＳ Ｐゴシック"/>
                <a:cs typeface="ＭＳ Ｐゴシック"/>
              </a:rPr>
              <a:t>.</a:t>
            </a:r>
          </a:p>
        </p:txBody>
      </p:sp>
      <p:sp>
        <p:nvSpPr>
          <p:cNvPr id="32771" name="Slide Number Placeholder 3"/>
          <p:cNvSpPr>
            <a:spLocks noGrp="1"/>
          </p:cNvSpPr>
          <p:nvPr>
            <p:ph type="sldNum" sz="quarter" idx="5"/>
          </p:nvPr>
        </p:nvSpPr>
        <p:spPr>
          <a:noFill/>
        </p:spPr>
        <p:txBody>
          <a:bodyPr/>
          <a:lstStyle/>
          <a:p>
            <a:pPr defTabSz="922338"/>
            <a:fld id="{FA3A3816-08B7-454D-9BFB-CBC8F1E98C03}" type="slidenum">
              <a:rPr lang="en-US" smtClean="0">
                <a:ea typeface="ＭＳ Ｐゴシック"/>
                <a:cs typeface="ＭＳ Ｐゴシック"/>
              </a:rPr>
              <a:pPr defTabSz="922338"/>
              <a:t>3</a:t>
            </a:fld>
            <a:endParaRPr lang="en-US" smtClean="0">
              <a:ea typeface="ＭＳ Ｐゴシック"/>
              <a:cs typeface="ＭＳ Ｐゴシック"/>
            </a:endParaRPr>
          </a:p>
        </p:txBody>
      </p:sp>
    </p:spTree>
    <p:extLst>
      <p:ext uri="{BB962C8B-B14F-4D97-AF65-F5344CB8AC3E}">
        <p14:creationId xmlns:p14="http://schemas.microsoft.com/office/powerpoint/2010/main" val="138185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p:cNvSpPr>
          <p:nvPr>
            <p:ph type="sldImg"/>
          </p:nvPr>
        </p:nvSpPr>
        <p:spPr>
          <a:ln/>
        </p:spPr>
      </p:sp>
      <p:sp>
        <p:nvSpPr>
          <p:cNvPr id="292866" name="Notes Placeholder 2"/>
          <p:cNvSpPr>
            <a:spLocks noGrp="1"/>
          </p:cNvSpPr>
          <p:nvPr>
            <p:ph type="body" idx="1"/>
          </p:nvPr>
        </p:nvSpPr>
        <p:spPr>
          <a:noFill/>
          <a:ln/>
        </p:spPr>
        <p:txBody>
          <a:bodyPr/>
          <a:lstStyle/>
          <a:p>
            <a:r>
              <a:rPr lang="en-US" sz="1000" smtClean="0">
                <a:latin typeface="Arial Black" pitchFamily="34" charset="0"/>
                <a:ea typeface="ＭＳ Ｐゴシック"/>
                <a:cs typeface="ＭＳ Ｐゴシック"/>
              </a:rPr>
              <a:t>Thank you for your participation in this training webinar.  If you haven’t downloaded the presentation, do so now as you can use it as a reference guide. </a:t>
            </a:r>
          </a:p>
          <a:p>
            <a:endParaRPr lang="en-US" sz="1000" smtClean="0">
              <a:latin typeface="Arial Black" pitchFamily="34" charset="0"/>
              <a:ea typeface="ＭＳ Ｐゴシック"/>
              <a:cs typeface="ＭＳ Ｐゴシック"/>
            </a:endParaRPr>
          </a:p>
          <a:p>
            <a:r>
              <a:rPr lang="en-US" sz="1000" smtClean="0">
                <a:latin typeface="Arial Black" pitchFamily="34" charset="0"/>
                <a:ea typeface="ＭＳ Ｐゴシック"/>
                <a:cs typeface="ＭＳ Ｐゴシック"/>
              </a:rPr>
              <a:t>Does anyone have any questions? Concerns? Suggestions?</a:t>
            </a:r>
          </a:p>
          <a:p>
            <a:endParaRPr lang="en-US" sz="1000" smtClean="0">
              <a:latin typeface="Arial Black" pitchFamily="34" charset="0"/>
              <a:ea typeface="ＭＳ Ｐゴシック"/>
              <a:cs typeface="ＭＳ Ｐゴシック"/>
            </a:endParaRPr>
          </a:p>
          <a:p>
            <a:endParaRPr lang="en-US" sz="1000" b="1" smtClean="0">
              <a:latin typeface="Arial Black" pitchFamily="34" charset="0"/>
              <a:ea typeface="ＭＳ Ｐゴシック"/>
              <a:cs typeface="ＭＳ Ｐゴシック"/>
            </a:endParaRPr>
          </a:p>
        </p:txBody>
      </p:sp>
      <p:sp>
        <p:nvSpPr>
          <p:cNvPr id="292867" name="Slide Number Placeholder 3"/>
          <p:cNvSpPr>
            <a:spLocks noGrp="1"/>
          </p:cNvSpPr>
          <p:nvPr>
            <p:ph type="sldNum" sz="quarter" idx="5"/>
          </p:nvPr>
        </p:nvSpPr>
        <p:spPr>
          <a:noFill/>
        </p:spPr>
        <p:txBody>
          <a:bodyPr/>
          <a:lstStyle/>
          <a:p>
            <a:pPr defTabSz="922338"/>
            <a:fld id="{A5541411-D075-4A67-A898-B2FF3DD18448}" type="slidenum">
              <a:rPr lang="en-US" smtClean="0">
                <a:ea typeface="ＭＳ Ｐゴシック"/>
                <a:cs typeface="ＭＳ Ｐゴシック"/>
              </a:rPr>
              <a:pPr defTabSz="922338"/>
              <a:t>30</a:t>
            </a:fld>
            <a:endParaRPr lang="en-US" smtClean="0">
              <a:ea typeface="ＭＳ Ｐゴシック"/>
              <a:cs typeface="ＭＳ Ｐゴシック"/>
            </a:endParaRPr>
          </a:p>
        </p:txBody>
      </p:sp>
    </p:spTree>
    <p:extLst>
      <p:ext uri="{BB962C8B-B14F-4D97-AF65-F5344CB8AC3E}">
        <p14:creationId xmlns:p14="http://schemas.microsoft.com/office/powerpoint/2010/main" val="4008071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a:ln/>
        </p:spPr>
      </p:sp>
      <p:sp>
        <p:nvSpPr>
          <p:cNvPr id="294914" name="Notes Placeholder 2"/>
          <p:cNvSpPr>
            <a:spLocks noGrp="1"/>
          </p:cNvSpPr>
          <p:nvPr>
            <p:ph type="body" idx="1"/>
          </p:nvPr>
        </p:nvSpPr>
        <p:spPr>
          <a:noFill/>
          <a:ln/>
        </p:spPr>
        <p:txBody>
          <a:bodyPr/>
          <a:lstStyle/>
          <a:p>
            <a:r>
              <a:rPr lang="en-US" sz="1000" smtClean="0">
                <a:latin typeface="Arial Black" pitchFamily="34" charset="0"/>
                <a:ea typeface="ＭＳ Ｐゴシック"/>
                <a:cs typeface="ＭＳ Ｐゴシック"/>
              </a:rPr>
              <a:t>For additional information about the ITS Move and Leave processes,  see the above referenced documents. </a:t>
            </a:r>
          </a:p>
        </p:txBody>
      </p:sp>
      <p:sp>
        <p:nvSpPr>
          <p:cNvPr id="294915" name="Slide Number Placeholder 3"/>
          <p:cNvSpPr>
            <a:spLocks noGrp="1"/>
          </p:cNvSpPr>
          <p:nvPr>
            <p:ph type="sldNum" sz="quarter" idx="5"/>
          </p:nvPr>
        </p:nvSpPr>
        <p:spPr>
          <a:noFill/>
        </p:spPr>
        <p:txBody>
          <a:bodyPr/>
          <a:lstStyle/>
          <a:p>
            <a:pPr defTabSz="922338"/>
            <a:fld id="{ACE3B0E6-31CD-414D-AC5F-A47A4BB8232A}" type="slidenum">
              <a:rPr lang="en-US" smtClean="0">
                <a:ea typeface="ＭＳ Ｐゴシック"/>
                <a:cs typeface="ＭＳ Ｐゴシック"/>
              </a:rPr>
              <a:pPr defTabSz="922338"/>
              <a:t>31</a:t>
            </a:fld>
            <a:endParaRPr lang="en-US" smtClean="0">
              <a:ea typeface="ＭＳ Ｐゴシック"/>
              <a:cs typeface="ＭＳ Ｐゴシック"/>
            </a:endParaRPr>
          </a:p>
        </p:txBody>
      </p:sp>
    </p:spTree>
    <p:extLst>
      <p:ext uri="{BB962C8B-B14F-4D97-AF65-F5344CB8AC3E}">
        <p14:creationId xmlns:p14="http://schemas.microsoft.com/office/powerpoint/2010/main" val="16067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defTabSz="877888"/>
            <a:r>
              <a:rPr lang="en-US" smtClean="0">
                <a:latin typeface="Arial Black" pitchFamily="34" charset="0"/>
                <a:ea typeface="ＭＳ Ｐゴシック"/>
                <a:cs typeface="ＭＳ Ｐゴシック"/>
              </a:rPr>
              <a:t>The slides in the presentation will guide you through the webinar. However, you might want to download a copy of the presentation to use as a future reference guide</a:t>
            </a:r>
            <a:r>
              <a:rPr lang="en-US" smtClean="0">
                <a:ea typeface="ＭＳ Ｐゴシック"/>
                <a:cs typeface="ＭＳ Ｐゴシック"/>
              </a:rPr>
              <a:t>. </a:t>
            </a:r>
          </a:p>
          <a:p>
            <a:pPr defTabSz="877888"/>
            <a:endParaRPr lang="en-US" smtClean="0">
              <a:ea typeface="ＭＳ Ｐゴシック"/>
              <a:cs typeface="ＭＳ Ｐゴシック"/>
            </a:endParaRPr>
          </a:p>
        </p:txBody>
      </p:sp>
      <p:sp>
        <p:nvSpPr>
          <p:cNvPr id="34819" name="Slide Number Placeholder 3"/>
          <p:cNvSpPr>
            <a:spLocks noGrp="1"/>
          </p:cNvSpPr>
          <p:nvPr>
            <p:ph type="sldNum" sz="quarter" idx="5"/>
          </p:nvPr>
        </p:nvSpPr>
        <p:spPr>
          <a:noFill/>
        </p:spPr>
        <p:txBody>
          <a:bodyPr/>
          <a:lstStyle/>
          <a:p>
            <a:pPr defTabSz="922338"/>
            <a:fld id="{0066CA03-B3C3-4BDE-B064-EFDD63541EB5}" type="slidenum">
              <a:rPr lang="en-US" smtClean="0">
                <a:ea typeface="ＭＳ Ｐゴシック"/>
                <a:cs typeface="ＭＳ Ｐゴシック"/>
              </a:rPr>
              <a:pPr defTabSz="922338"/>
              <a:t>4</a:t>
            </a:fld>
            <a:endParaRPr lang="en-US" smtClean="0">
              <a:ea typeface="ＭＳ Ｐゴシック"/>
              <a:cs typeface="ＭＳ Ｐゴシック"/>
            </a:endParaRPr>
          </a:p>
        </p:txBody>
      </p:sp>
    </p:spTree>
    <p:extLst>
      <p:ext uri="{BB962C8B-B14F-4D97-AF65-F5344CB8AC3E}">
        <p14:creationId xmlns:p14="http://schemas.microsoft.com/office/powerpoint/2010/main" val="88477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mtClean="0">
                <a:latin typeface="Arial Black" pitchFamily="34" charset="0"/>
                <a:ea typeface="ＭＳ Ｐゴシック"/>
                <a:cs typeface="ＭＳ Ｐゴシック"/>
              </a:rPr>
              <a:t>The purpose of the training is to familiarize NetCom with its roles and responsibilities during the ITS Move and Leave processes.  </a:t>
            </a:r>
            <a:br>
              <a:rPr lang="en-US" smtClean="0">
                <a:latin typeface="Arial Black" pitchFamily="34" charset="0"/>
                <a:ea typeface="ＭＳ Ｐゴシック"/>
                <a:cs typeface="ＭＳ Ｐゴシック"/>
              </a:rPr>
            </a:br>
            <a:endParaRPr lang="en-US" smtClean="0">
              <a:latin typeface="Arial Black" pitchFamily="34" charset="0"/>
              <a:ea typeface="ＭＳ Ｐゴシック"/>
              <a:cs typeface="ＭＳ Ｐゴシック"/>
            </a:endParaRPr>
          </a:p>
          <a:p>
            <a:r>
              <a:rPr lang="en-US" smtClean="0">
                <a:latin typeface="Arial Black" pitchFamily="34" charset="0"/>
                <a:ea typeface="ＭＳ Ｐゴシック"/>
                <a:cs typeface="ＭＳ Ｐゴシック"/>
              </a:rPr>
              <a:t>You’ll also learn the roles and responsibilities of the other key players in this process and how their involvement affects NetCom. </a:t>
            </a:r>
          </a:p>
          <a:p>
            <a:endParaRPr lang="en-US" smtClean="0">
              <a:latin typeface="Arial Black" pitchFamily="34" charset="0"/>
              <a:ea typeface="ＭＳ Ｐゴシック"/>
              <a:cs typeface="ＭＳ Ｐゴシック"/>
            </a:endParaRPr>
          </a:p>
          <a:p>
            <a:r>
              <a:rPr lang="en-US" smtClean="0">
                <a:latin typeface="Arial Black" pitchFamily="34" charset="0"/>
                <a:ea typeface="ＭＳ Ｐゴシック"/>
                <a:cs typeface="ＭＳ Ｐゴシック"/>
              </a:rPr>
              <a:t>And, you’ll learn what the targets are and what you need to do to help reach those targets.</a:t>
            </a:r>
          </a:p>
          <a:p>
            <a:endParaRPr lang="en-US" smtClean="0">
              <a:latin typeface="Arial Black" pitchFamily="34" charset="0"/>
              <a:ea typeface="ＭＳ Ｐゴシック"/>
              <a:cs typeface="ＭＳ Ｐゴシック"/>
            </a:endParaRPr>
          </a:p>
          <a:p>
            <a:r>
              <a:rPr lang="en-US" smtClean="0">
                <a:latin typeface="Arial Black" pitchFamily="34" charset="0"/>
                <a:ea typeface="ＭＳ Ｐゴシック"/>
                <a:cs typeface="ＭＳ Ｐゴシック"/>
              </a:rPr>
              <a:t>ITS has crafted a well-defined Joint Accountability Agreement (JAA) for both the Move and Leave Processes. These agreements are designed to correctly set expectations for both sides of the relationship and provide targets for accurately measuring performance to those objectives.</a:t>
            </a:r>
          </a:p>
          <a:p>
            <a:endParaRPr lang="en-US" smtClean="0">
              <a:latin typeface="Arial Black" pitchFamily="34" charset="0"/>
              <a:ea typeface="ＭＳ Ｐゴシック"/>
              <a:cs typeface="ＭＳ Ｐゴシック"/>
            </a:endParaRPr>
          </a:p>
          <a:p>
            <a:endParaRPr lang="en-US" smtClean="0">
              <a:latin typeface="Arial Black" pitchFamily="34" charset="0"/>
              <a:ea typeface="ＭＳ Ｐゴシック"/>
              <a:cs typeface="ＭＳ Ｐゴシック"/>
            </a:endParaRPr>
          </a:p>
        </p:txBody>
      </p:sp>
      <p:sp>
        <p:nvSpPr>
          <p:cNvPr id="36867" name="Slide Number Placeholder 3"/>
          <p:cNvSpPr>
            <a:spLocks noGrp="1"/>
          </p:cNvSpPr>
          <p:nvPr>
            <p:ph type="sldNum" sz="quarter" idx="5"/>
          </p:nvPr>
        </p:nvSpPr>
        <p:spPr>
          <a:noFill/>
        </p:spPr>
        <p:txBody>
          <a:bodyPr/>
          <a:lstStyle/>
          <a:p>
            <a:pPr defTabSz="922338"/>
            <a:fld id="{CDB7035D-74B8-422D-89B0-2422E57A0AE1}" type="slidenum">
              <a:rPr lang="en-US" smtClean="0">
                <a:ea typeface="ＭＳ Ｐゴシック"/>
                <a:cs typeface="ＭＳ Ｐゴシック"/>
              </a:rPr>
              <a:pPr defTabSz="922338"/>
              <a:t>5</a:t>
            </a:fld>
            <a:endParaRPr lang="en-US" smtClean="0">
              <a:ea typeface="ＭＳ Ｐゴシック"/>
              <a:cs typeface="ＭＳ Ｐゴシック"/>
            </a:endParaRPr>
          </a:p>
        </p:txBody>
      </p:sp>
    </p:spTree>
    <p:extLst>
      <p:ext uri="{BB962C8B-B14F-4D97-AF65-F5344CB8AC3E}">
        <p14:creationId xmlns:p14="http://schemas.microsoft.com/office/powerpoint/2010/main" val="173932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marL="228600" indent="-228600"/>
            <a:r>
              <a:rPr lang="en-US" smtClean="0">
                <a:ea typeface="ＭＳ Ｐゴシック"/>
                <a:cs typeface="ＭＳ Ｐゴシック"/>
              </a:rPr>
              <a:t>The Information Technology Systems (ITS) department’s Join (or On- Boarding) process is a core service to American Water’s (AW) business and a critical support to Human Resources (HR).</a:t>
            </a:r>
          </a:p>
          <a:p>
            <a:pPr marL="228600" indent="-228600"/>
            <a:endParaRPr lang="en-US" smtClean="0">
              <a:ea typeface="ＭＳ Ｐゴシック"/>
              <a:cs typeface="ＭＳ Ｐゴシック"/>
            </a:endParaRPr>
          </a:p>
          <a:p>
            <a:pPr marL="228600" indent="-228600"/>
            <a:r>
              <a:rPr lang="en-US" smtClean="0">
                <a:ea typeface="ＭＳ Ｐゴシック"/>
                <a:cs typeface="ＭＳ Ｐゴシック"/>
              </a:rPr>
              <a:t>Here at American Water, Join services are quite similar to our On Boarding services as the Join services have the same OLAs and the 14-day turn-around target. So, what’s different?</a:t>
            </a:r>
          </a:p>
          <a:p>
            <a:pPr marL="228600" indent="-228600"/>
            <a:endParaRPr lang="en-US" smtClean="0">
              <a:ea typeface="ＭＳ Ｐゴシック"/>
              <a:cs typeface="ＭＳ Ｐゴシック"/>
            </a:endParaRPr>
          </a:p>
          <a:p>
            <a:pPr marL="685800" lvl="1" indent="-228600">
              <a:buFontTx/>
              <a:buAutoNum type="arabicPeriod"/>
            </a:pPr>
            <a:r>
              <a:rPr lang="en-US" smtClean="0">
                <a:ea typeface="ＭＳ Ｐゴシック"/>
              </a:rPr>
              <a:t>SD Online has been updated and ITS clients now have a Join/Move/Leave option. </a:t>
            </a:r>
          </a:p>
          <a:p>
            <a:pPr marL="685800" lvl="1" indent="-228600">
              <a:buFontTx/>
              <a:buAutoNum type="arabicPeriod"/>
            </a:pPr>
            <a:r>
              <a:rPr lang="en-US" smtClean="0">
                <a:ea typeface="ＭＳ Ｐゴシック"/>
              </a:rPr>
              <a:t>We’ve created additional work orders to make the process more efficient.    </a:t>
            </a:r>
          </a:p>
        </p:txBody>
      </p:sp>
    </p:spTree>
    <p:extLst>
      <p:ext uri="{BB962C8B-B14F-4D97-AF65-F5344CB8AC3E}">
        <p14:creationId xmlns:p14="http://schemas.microsoft.com/office/powerpoint/2010/main" val="261829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xfrm>
            <a:off x="1055688" y="4425950"/>
            <a:ext cx="5095875" cy="4154488"/>
          </a:xfrm>
          <a:noFill/>
          <a:ln/>
        </p:spPr>
        <p:txBody>
          <a:bodyPr/>
          <a:lstStyle/>
          <a:p>
            <a:pPr eaLnBrk="1" hangingPunct="1">
              <a:spcBef>
                <a:spcPct val="50000"/>
              </a:spcBef>
            </a:pPr>
            <a:r>
              <a:rPr lang="en-US" smtClean="0">
                <a:latin typeface="Arial Black" pitchFamily="34" charset="0"/>
                <a:ea typeface="ＭＳ Ｐゴシック"/>
                <a:cs typeface="ＭＳ Ｐゴシック"/>
              </a:rPr>
              <a:t>The Information Technology Systems (ITS) department’s Move &amp; Leave processes are </a:t>
            </a:r>
            <a:r>
              <a:rPr lang="en-US" i="1" smtClean="0">
                <a:latin typeface="Arial Black" pitchFamily="34" charset="0"/>
                <a:ea typeface="ＭＳ Ｐゴシック"/>
                <a:cs typeface="ＭＳ Ｐゴシック"/>
              </a:rPr>
              <a:t>core</a:t>
            </a:r>
            <a:r>
              <a:rPr lang="en-US" smtClean="0">
                <a:latin typeface="Arial Black" pitchFamily="34" charset="0"/>
                <a:ea typeface="ＭＳ Ｐゴシック"/>
                <a:cs typeface="ＭＳ Ｐゴシック"/>
              </a:rPr>
              <a:t> services to American Water’s (AW) businesses and a critical support to Human Resources (HR). </a:t>
            </a:r>
          </a:p>
          <a:p>
            <a:pPr eaLnBrk="1" hangingPunct="1">
              <a:spcBef>
                <a:spcPct val="50000"/>
              </a:spcBef>
            </a:pPr>
            <a:r>
              <a:rPr lang="en-US" smtClean="0">
                <a:latin typeface="Arial Black" pitchFamily="34" charset="0"/>
                <a:ea typeface="ＭＳ Ｐゴシック"/>
                <a:cs typeface="ＭＳ Ｐゴシック"/>
              </a:rPr>
              <a:t>The practices in both the Move and Leave processes make up a spectrum of cross-functional, interdependent activities that require well-expedited hand-offs between events for successful completion</a:t>
            </a:r>
          </a:p>
        </p:txBody>
      </p:sp>
    </p:spTree>
    <p:extLst>
      <p:ext uri="{BB962C8B-B14F-4D97-AF65-F5344CB8AC3E}">
        <p14:creationId xmlns:p14="http://schemas.microsoft.com/office/powerpoint/2010/main" val="288928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pPr eaLnBrk="1" hangingPunct="1">
              <a:spcBef>
                <a:spcPct val="50000"/>
              </a:spcBef>
            </a:pPr>
            <a:r>
              <a:rPr lang="en-US" smtClean="0">
                <a:latin typeface="Arial Black" pitchFamily="34" charset="0"/>
                <a:ea typeface="ＭＳ Ｐゴシック"/>
                <a:cs typeface="ＭＳ Ｐゴシック"/>
              </a:rPr>
              <a:t>ITS’ goal is to provide streamlined procedures for handling both the Move and Leave processes</a:t>
            </a:r>
            <a:r>
              <a:rPr lang="en-US" i="1" smtClean="0">
                <a:latin typeface="Arial Black" pitchFamily="34" charset="0"/>
                <a:ea typeface="ＭＳ Ｐゴシック"/>
                <a:cs typeface="ＭＳ Ｐゴシック"/>
              </a:rPr>
              <a:t>. </a:t>
            </a:r>
          </a:p>
          <a:p>
            <a:pPr eaLnBrk="1" hangingPunct="1">
              <a:spcBef>
                <a:spcPct val="50000"/>
              </a:spcBef>
            </a:pPr>
            <a:r>
              <a:rPr lang="en-US" smtClean="0">
                <a:latin typeface="Arial Black" pitchFamily="34" charset="0"/>
                <a:ea typeface="ＭＳ Ｐゴシック"/>
                <a:cs typeface="ＭＳ Ｐゴシック"/>
              </a:rPr>
              <a:t>ITS is committed to ensuring that each side of the relationship has the necessary knowledge to optimize their actions and meet the performance objectives defined by the metrics.</a:t>
            </a:r>
          </a:p>
          <a:p>
            <a:pPr eaLnBrk="1" hangingPunct="1">
              <a:spcBef>
                <a:spcPct val="50000"/>
              </a:spcBef>
            </a:pPr>
            <a:endParaRPr lang="en-US" smtClean="0">
              <a:ea typeface="ＭＳ Ｐゴシック"/>
              <a:cs typeface="ＭＳ Ｐゴシック"/>
            </a:endParaRPr>
          </a:p>
          <a:p>
            <a:endParaRPr lang="en-US" smtClean="0">
              <a:ea typeface="ＭＳ Ｐゴシック"/>
              <a:cs typeface="ＭＳ Ｐゴシック"/>
            </a:endParaRPr>
          </a:p>
        </p:txBody>
      </p:sp>
      <p:sp>
        <p:nvSpPr>
          <p:cNvPr id="43011" name="Slide Number Placeholder 3"/>
          <p:cNvSpPr>
            <a:spLocks noGrp="1"/>
          </p:cNvSpPr>
          <p:nvPr>
            <p:ph type="sldNum" sz="quarter" idx="5"/>
          </p:nvPr>
        </p:nvSpPr>
        <p:spPr>
          <a:noFill/>
        </p:spPr>
        <p:txBody>
          <a:bodyPr/>
          <a:lstStyle/>
          <a:p>
            <a:pPr defTabSz="922338"/>
            <a:fld id="{9B69D044-08C8-4033-809B-C99DE68800CA}" type="slidenum">
              <a:rPr lang="en-US" smtClean="0">
                <a:ea typeface="ＭＳ Ｐゴシック"/>
                <a:cs typeface="ＭＳ Ｐゴシック"/>
              </a:rPr>
              <a:pPr defTabSz="922338"/>
              <a:t>8</a:t>
            </a:fld>
            <a:endParaRPr lang="en-US" smtClean="0">
              <a:ea typeface="ＭＳ Ｐゴシック"/>
              <a:cs typeface="ＭＳ Ｐゴシック"/>
            </a:endParaRPr>
          </a:p>
        </p:txBody>
      </p:sp>
    </p:spTree>
    <p:extLst>
      <p:ext uri="{BB962C8B-B14F-4D97-AF65-F5344CB8AC3E}">
        <p14:creationId xmlns:p14="http://schemas.microsoft.com/office/powerpoint/2010/main" val="212410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spcBef>
                <a:spcPct val="50000"/>
              </a:spcBef>
            </a:pPr>
            <a:r>
              <a:rPr lang="en-US" smtClean="0">
                <a:latin typeface="Arial Black" pitchFamily="34" charset="0"/>
                <a:ea typeface="ＭＳ Ｐゴシック"/>
                <a:cs typeface="ＭＳ Ｐゴシック"/>
              </a:rPr>
              <a:t>In the Move &amp; Leave processes, NetCom’s main involvement is the system setup of the desk phone.</a:t>
            </a:r>
          </a:p>
          <a:p>
            <a:pPr eaLnBrk="1" hangingPunct="1">
              <a:spcBef>
                <a:spcPct val="50000"/>
              </a:spcBef>
            </a:pPr>
            <a:endParaRPr lang="en-US" smtClean="0">
              <a:latin typeface="Arial Black" pitchFamily="34" charset="0"/>
              <a:ea typeface="ＭＳ Ｐゴシック"/>
              <a:cs typeface="ＭＳ Ｐゴシック"/>
            </a:endParaRPr>
          </a:p>
          <a:p>
            <a:pPr eaLnBrk="1" hangingPunct="1">
              <a:spcBef>
                <a:spcPct val="50000"/>
              </a:spcBef>
            </a:pPr>
            <a:r>
              <a:rPr lang="en-US" smtClean="0">
                <a:latin typeface="Arial Black" pitchFamily="34" charset="0"/>
                <a:ea typeface="ＭＳ Ｐゴシック"/>
                <a:cs typeface="ＭＳ Ｐゴシック"/>
              </a:rPr>
              <a:t>The next few slides review the process flow and outline NetCom’s roles and responsibilities during the setup of an ‘in-stock’ desk phone</a:t>
            </a:r>
          </a:p>
          <a:p>
            <a:endParaRPr lang="en-US" smtClean="0">
              <a:latin typeface="Arial Black" pitchFamily="34" charset="0"/>
              <a:ea typeface="ＭＳ Ｐゴシック"/>
              <a:cs typeface="ＭＳ Ｐゴシック"/>
            </a:endParaRPr>
          </a:p>
        </p:txBody>
      </p:sp>
    </p:spTree>
    <p:extLst>
      <p:ext uri="{BB962C8B-B14F-4D97-AF65-F5344CB8AC3E}">
        <p14:creationId xmlns:p14="http://schemas.microsoft.com/office/powerpoint/2010/main" val="1899590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new-template_titlepage_0403_A"/>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6" name="Rectangle 2"/>
          <p:cNvSpPr>
            <a:spLocks noGrp="1" noChangeArrowheads="1"/>
          </p:cNvSpPr>
          <p:nvPr>
            <p:ph type="ctrTitle"/>
          </p:nvPr>
        </p:nvSpPr>
        <p:spPr>
          <a:xfrm>
            <a:off x="533400" y="2590800"/>
            <a:ext cx="5562600" cy="1143000"/>
          </a:xfrm>
        </p:spPr>
        <p:txBody>
          <a:bodyPr/>
          <a:lstStyle>
            <a:lvl1pPr>
              <a:defRPr>
                <a:solidFill>
                  <a:schemeClr val="bg1"/>
                </a:solidFill>
              </a:defRPr>
            </a:lvl1pPr>
          </a:lstStyle>
          <a:p>
            <a:r>
              <a:rPr lang="en-US" smtClean="0"/>
              <a:t>Click to edit Master title style</a:t>
            </a:r>
            <a:endParaRPr lang="en-US"/>
          </a:p>
        </p:txBody>
      </p:sp>
      <p:sp>
        <p:nvSpPr>
          <p:cNvPr id="52227" name="Rectangle 3"/>
          <p:cNvSpPr>
            <a:spLocks noGrp="1" noChangeArrowheads="1"/>
          </p:cNvSpPr>
          <p:nvPr>
            <p:ph type="subTitle" idx="1"/>
          </p:nvPr>
        </p:nvSpPr>
        <p:spPr>
          <a:xfrm>
            <a:off x="533400" y="3810000"/>
            <a:ext cx="5562600" cy="1676400"/>
          </a:xfrm>
        </p:spPr>
        <p:txBody>
          <a:bodyPr/>
          <a:lstStyle>
            <a:lvl1pPr marL="0" indent="0">
              <a:buFontTx/>
              <a:buNone/>
              <a:defRPr sz="16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81000" y="1600200"/>
            <a:ext cx="4114800" cy="4648200"/>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6" name="Table Placeholder 5"/>
          <p:cNvSpPr>
            <a:spLocks noGrp="1"/>
          </p:cNvSpPr>
          <p:nvPr>
            <p:ph type="tbl" sz="quarter" idx="11"/>
          </p:nvPr>
        </p:nvSpPr>
        <p:spPr>
          <a:xfrm>
            <a:off x="4648200" y="1600200"/>
            <a:ext cx="3810000" cy="4648200"/>
          </a:xfrm>
        </p:spPr>
        <p:txBody>
          <a:bodyPr/>
          <a:lstStyle/>
          <a:p>
            <a:pPr lvl="0"/>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A2996F69-519D-4D3C-9179-A01AEB5AF16C}" type="slidenum">
              <a:rPr lang="en-US"/>
              <a:pPr>
                <a:defRPr/>
              </a:pPr>
              <a:t>‹#›</a:t>
            </a:fld>
            <a:endParaRPr lang="en-US" sz="14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4114800" cy="4648200"/>
          </a:xfrm>
        </p:spPr>
        <p:txBody>
          <a:bodyPr/>
          <a:lstStyle>
            <a:lvl2pPr>
              <a:defRPr/>
            </a:lvl2pPr>
            <a:lvl3pPr marL="971550" marR="0" indent="-457200" algn="l" defTabSz="914400" rtl="0" eaLnBrk="1" fontAlgn="base" latinLnBrk="0" hangingPunct="1">
              <a:lnSpc>
                <a:spcPct val="100000"/>
              </a:lnSpc>
              <a:spcBef>
                <a:spcPct val="20000"/>
              </a:spcBef>
              <a:spcAft>
                <a:spcPct val="0"/>
              </a:spcAft>
              <a:buClrTx/>
              <a:buSzPct val="100000"/>
              <a:buFont typeface="+mj-lt"/>
              <a:buAutoNum type="alphaUcPeriod"/>
              <a:tabL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6" name="Picture Placeholder 5"/>
          <p:cNvSpPr>
            <a:spLocks noGrp="1"/>
          </p:cNvSpPr>
          <p:nvPr>
            <p:ph type="pic" sz="quarter" idx="11"/>
          </p:nvPr>
        </p:nvSpPr>
        <p:spPr>
          <a:xfrm>
            <a:off x="4724400" y="1600200"/>
            <a:ext cx="3733800" cy="4648200"/>
          </a:xfrm>
        </p:spPr>
        <p:txBody>
          <a:bodyPr/>
          <a:lstStyle/>
          <a:p>
            <a:pPr lvl="0"/>
            <a:endParaRPr lang="en-US" noProof="0" dirty="0"/>
          </a:p>
        </p:txBody>
      </p:sp>
      <p:sp>
        <p:nvSpPr>
          <p:cNvPr id="5" name="Slide Number Placeholder 1"/>
          <p:cNvSpPr>
            <a:spLocks noGrp="1"/>
          </p:cNvSpPr>
          <p:nvPr>
            <p:ph type="sldNum" sz="quarter" idx="12"/>
          </p:nvPr>
        </p:nvSpPr>
        <p:spPr/>
        <p:txBody>
          <a:bodyPr/>
          <a:lstStyle>
            <a:lvl1pPr>
              <a:defRPr/>
            </a:lvl1pPr>
          </a:lstStyle>
          <a:p>
            <a:pPr>
              <a:defRPr/>
            </a:pPr>
            <a:fld id="{38F68FB6-D70B-4A31-A942-4209411F832D}" type="slidenum">
              <a:rPr lang="en-US"/>
              <a:pPr>
                <a:defRPr/>
              </a:pPr>
              <a:t>‹#›</a:t>
            </a:fld>
            <a:endParaRPr lang="en-US" sz="14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077200" cy="4648200"/>
          </a:xfrm>
        </p:spPr>
        <p:txBody>
          <a:bodyPr/>
          <a:lstStyle>
            <a:lvl2pPr>
              <a:defRPr/>
            </a:lvl2pPr>
            <a:lvl3pPr marL="971550" marR="0" indent="-457200" algn="l" defTabSz="914400" rtl="0" eaLnBrk="1" fontAlgn="base" latinLnBrk="0" hangingPunct="1">
              <a:lnSpc>
                <a:spcPct val="100000"/>
              </a:lnSpc>
              <a:spcBef>
                <a:spcPct val="20000"/>
              </a:spcBef>
              <a:spcAft>
                <a:spcPct val="0"/>
              </a:spcAft>
              <a:buClrTx/>
              <a:buSzPct val="100000"/>
              <a:buFont typeface="+mj-lt"/>
              <a:buAutoNum type="alphaUcPeriod"/>
              <a:tabL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Slide Number Placeholder 1"/>
          <p:cNvSpPr>
            <a:spLocks noGrp="1"/>
          </p:cNvSpPr>
          <p:nvPr>
            <p:ph type="sldNum" sz="quarter" idx="10"/>
          </p:nvPr>
        </p:nvSpPr>
        <p:spPr/>
        <p:txBody>
          <a:bodyPr/>
          <a:lstStyle>
            <a:lvl1pPr>
              <a:defRPr/>
            </a:lvl1pPr>
          </a:lstStyle>
          <a:p>
            <a:pPr>
              <a:defRPr/>
            </a:pPr>
            <a:fld id="{2CB5EB08-DFCD-4950-9949-511C67052647}" type="slidenum">
              <a:rPr lang="en-US"/>
              <a:pPr>
                <a:defRPr/>
              </a:pPr>
              <a:t>‹#›</a:t>
            </a:fld>
            <a:endParaRPr lang="en-US" sz="14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4114800" cy="4648200"/>
          </a:xfrm>
        </p:spPr>
        <p:txBody>
          <a:bodyPr/>
          <a:lstStyle>
            <a:lvl2pPr>
              <a:defRPr/>
            </a:lvl2pPr>
            <a:lvl3pPr marL="971550" marR="0" indent="-457200" algn="l" defTabSz="914400" rtl="0" eaLnBrk="1" fontAlgn="base" latinLnBrk="0" hangingPunct="1">
              <a:lnSpc>
                <a:spcPct val="100000"/>
              </a:lnSpc>
              <a:spcBef>
                <a:spcPct val="20000"/>
              </a:spcBef>
              <a:spcAft>
                <a:spcPct val="0"/>
              </a:spcAft>
              <a:buClrTx/>
              <a:buSzPct val="100000"/>
              <a:buFont typeface="+mj-lt"/>
              <a:buAutoNum type="alphaUcPeriod"/>
              <a:tabL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Picture Placeholder 5"/>
          <p:cNvSpPr>
            <a:spLocks noGrp="1"/>
          </p:cNvSpPr>
          <p:nvPr>
            <p:ph type="pic" sz="quarter" idx="11"/>
          </p:nvPr>
        </p:nvSpPr>
        <p:spPr>
          <a:xfrm>
            <a:off x="4724400" y="1600200"/>
            <a:ext cx="3733800" cy="4648200"/>
          </a:xfrm>
        </p:spPr>
        <p:txBody>
          <a:bodyPr/>
          <a:lstStyle/>
          <a:p>
            <a:pPr lvl="0"/>
            <a:endParaRPr lang="en-US" noProof="0" dirty="0"/>
          </a:p>
        </p:txBody>
      </p:sp>
      <p:sp>
        <p:nvSpPr>
          <p:cNvPr id="6" name="Slide Number Placeholder 1"/>
          <p:cNvSpPr>
            <a:spLocks noGrp="1"/>
          </p:cNvSpPr>
          <p:nvPr>
            <p:ph type="sldNum" sz="quarter" idx="12"/>
          </p:nvPr>
        </p:nvSpPr>
        <p:spPr/>
        <p:txBody>
          <a:bodyPr/>
          <a:lstStyle>
            <a:lvl1pPr>
              <a:defRPr/>
            </a:lvl1pPr>
          </a:lstStyle>
          <a:p>
            <a:pPr>
              <a:defRPr/>
            </a:pPr>
            <a:fld id="{BFDDCE06-72EE-4F8B-A6BF-D331554437F4}" type="slidenum">
              <a:rPr lang="en-US"/>
              <a:pPr>
                <a:defRPr/>
              </a:pPr>
              <a:t>‹#›</a:t>
            </a:fld>
            <a:endParaRPr lang="en-US" sz="1400" dirty="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077200" cy="4648200"/>
          </a:xfrm>
        </p:spPr>
        <p:txBody>
          <a:bodyPr/>
          <a:lstStyle>
            <a:lvl2pPr marL="571500" indent="-457200">
              <a:buFont typeface="+mj-lt"/>
              <a:buAutoNum type="alphaUcPeriod"/>
              <a:defRPr baseline="0"/>
            </a:lvl2pPr>
            <a:lvl3pPr marL="971550" marR="0" indent="-457200" algn="l" defTabSz="914400" rtl="0" eaLnBrk="1" fontAlgn="base" latinLnBrk="0" hangingPunct="1">
              <a:lnSpc>
                <a:spcPct val="100000"/>
              </a:lnSpc>
              <a:spcBef>
                <a:spcPct val="20000"/>
              </a:spcBef>
              <a:spcAft>
                <a:spcPct val="0"/>
              </a:spcAft>
              <a:buClrTx/>
              <a:buSzPct val="100000"/>
              <a:buFont typeface="+mj-lt"/>
              <a:buNone/>
              <a:tabL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Slide Number Placeholder 1"/>
          <p:cNvSpPr>
            <a:spLocks noGrp="1"/>
          </p:cNvSpPr>
          <p:nvPr>
            <p:ph type="sldNum" sz="quarter" idx="10"/>
          </p:nvPr>
        </p:nvSpPr>
        <p:spPr/>
        <p:txBody>
          <a:bodyPr/>
          <a:lstStyle>
            <a:lvl1pPr>
              <a:defRPr/>
            </a:lvl1pPr>
          </a:lstStyle>
          <a:p>
            <a:pPr>
              <a:defRPr/>
            </a:pPr>
            <a:fld id="{0FE78A0A-3ADD-4F97-A264-1D60CE03AA2B}" type="slidenum">
              <a:rPr lang="en-US"/>
              <a:pPr>
                <a:defRPr/>
              </a:pPr>
              <a:t>‹#›</a:t>
            </a:fld>
            <a:endParaRPr lang="en-US" sz="1400"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077200" cy="4648200"/>
          </a:xfrm>
        </p:spPr>
        <p:txBody>
          <a:bodyPr/>
          <a:lstStyle>
            <a:lvl2pPr marL="571500" indent="-457200">
              <a:buFont typeface="+mj-lt"/>
              <a:buAutoNum type="alphaUcPeriod"/>
              <a:defRPr baseline="0"/>
            </a:lvl2pPr>
            <a:lvl3pPr marL="971550" marR="0" indent="-457200" algn="l" defTabSz="914400" rtl="0" eaLnBrk="1" fontAlgn="base" latinLnBrk="0" hangingPunct="1">
              <a:lnSpc>
                <a:spcPct val="100000"/>
              </a:lnSpc>
              <a:spcBef>
                <a:spcPct val="20000"/>
              </a:spcBef>
              <a:spcAft>
                <a:spcPct val="0"/>
              </a:spcAft>
              <a:buClrTx/>
              <a:buSzPct val="100000"/>
              <a:buFont typeface="+mj-lt"/>
              <a:buNone/>
              <a:tabLs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Slide Number Placeholder 1"/>
          <p:cNvSpPr>
            <a:spLocks noGrp="1"/>
          </p:cNvSpPr>
          <p:nvPr>
            <p:ph type="sldNum" sz="quarter" idx="10"/>
          </p:nvPr>
        </p:nvSpPr>
        <p:spPr/>
        <p:txBody>
          <a:bodyPr/>
          <a:lstStyle>
            <a:lvl1pPr>
              <a:defRPr/>
            </a:lvl1pPr>
          </a:lstStyle>
          <a:p>
            <a:pPr>
              <a:defRPr/>
            </a:pPr>
            <a:fld id="{C1B4134F-6048-46C8-8AC8-866B5D53E99F}" type="slidenum">
              <a:rPr lang="en-US"/>
              <a:pPr>
                <a:defRPr/>
              </a:pPr>
              <a:t>‹#›</a:t>
            </a:fld>
            <a:endParaRPr lang="en-US" sz="1400" dirty="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5" name="Rectangle 4"/>
          <p:cNvSpPr/>
          <p:nvPr userDrawn="1"/>
        </p:nvSpPr>
        <p:spPr bwMode="auto">
          <a:xfrm>
            <a:off x="1295400" y="24384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sp>
        <p:nvSpPr>
          <p:cNvPr id="6" name="Rectangle 5"/>
          <p:cNvSpPr/>
          <p:nvPr userDrawn="1"/>
        </p:nvSpPr>
        <p:spPr bwMode="auto">
          <a:xfrm>
            <a:off x="1295400" y="35814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sp>
        <p:nvSpPr>
          <p:cNvPr id="7" name="Rectangle 6"/>
          <p:cNvSpPr/>
          <p:nvPr userDrawn="1"/>
        </p:nvSpPr>
        <p:spPr bwMode="auto">
          <a:xfrm>
            <a:off x="1295400" y="47244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cxnSp>
        <p:nvCxnSpPr>
          <p:cNvPr id="8" name="Straight Connector 8"/>
          <p:cNvCxnSpPr>
            <a:cxnSpLocks noChangeShapeType="1"/>
          </p:cNvCxnSpPr>
          <p:nvPr userDrawn="1"/>
        </p:nvCxnSpPr>
        <p:spPr bwMode="auto">
          <a:xfrm>
            <a:off x="2133600" y="2895600"/>
            <a:ext cx="1600200" cy="0"/>
          </a:xfrm>
          <a:prstGeom prst="line">
            <a:avLst/>
          </a:prstGeom>
          <a:noFill/>
          <a:ln w="9525" algn="ctr">
            <a:solidFill>
              <a:schemeClr val="tx1"/>
            </a:solidFill>
            <a:round/>
            <a:headEnd/>
            <a:tailEnd/>
          </a:ln>
        </p:spPr>
      </p:cxnSp>
      <p:cxnSp>
        <p:nvCxnSpPr>
          <p:cNvPr id="9" name="Straight Connector 10"/>
          <p:cNvCxnSpPr>
            <a:cxnSpLocks noChangeShapeType="1"/>
          </p:cNvCxnSpPr>
          <p:nvPr userDrawn="1"/>
        </p:nvCxnSpPr>
        <p:spPr bwMode="auto">
          <a:xfrm>
            <a:off x="2133600" y="4038600"/>
            <a:ext cx="1600200" cy="0"/>
          </a:xfrm>
          <a:prstGeom prst="line">
            <a:avLst/>
          </a:prstGeom>
          <a:noFill/>
          <a:ln w="9525" algn="ctr">
            <a:solidFill>
              <a:schemeClr val="tx1"/>
            </a:solidFill>
            <a:round/>
            <a:headEnd/>
            <a:tailEnd/>
          </a:ln>
        </p:spPr>
      </p:cxnSp>
      <p:cxnSp>
        <p:nvCxnSpPr>
          <p:cNvPr id="10" name="Straight Connector 11"/>
          <p:cNvCxnSpPr>
            <a:cxnSpLocks noChangeShapeType="1"/>
          </p:cNvCxnSpPr>
          <p:nvPr userDrawn="1"/>
        </p:nvCxnSpPr>
        <p:spPr bwMode="auto">
          <a:xfrm>
            <a:off x="2133600" y="5181600"/>
            <a:ext cx="1600200" cy="0"/>
          </a:xfrm>
          <a:prstGeom prst="line">
            <a:avLst/>
          </a:prstGeom>
          <a:noFill/>
          <a:ln w="9525" algn="ctr">
            <a:solidFill>
              <a:schemeClr val="tx1"/>
            </a:solidFill>
            <a:round/>
            <a:headEnd/>
            <a:tailEnd/>
          </a:ln>
        </p:spPr>
      </p:cxnSp>
      <p:sp>
        <p:nvSpPr>
          <p:cNvPr id="11" name="Rectangle 12"/>
          <p:cNvSpPr/>
          <p:nvPr userDrawn="1"/>
        </p:nvSpPr>
        <p:spPr bwMode="auto">
          <a:xfrm>
            <a:off x="5181600" y="24384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sp>
        <p:nvSpPr>
          <p:cNvPr id="12" name="Rectangle 13"/>
          <p:cNvSpPr/>
          <p:nvPr userDrawn="1"/>
        </p:nvSpPr>
        <p:spPr bwMode="auto">
          <a:xfrm>
            <a:off x="5181600" y="35814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sp>
        <p:nvSpPr>
          <p:cNvPr id="13" name="Rectangle 14"/>
          <p:cNvSpPr/>
          <p:nvPr userDrawn="1"/>
        </p:nvSpPr>
        <p:spPr bwMode="auto">
          <a:xfrm>
            <a:off x="5181600" y="47244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cxnSp>
        <p:nvCxnSpPr>
          <p:cNvPr id="14" name="Straight Connector 15"/>
          <p:cNvCxnSpPr>
            <a:cxnSpLocks noChangeShapeType="1"/>
          </p:cNvCxnSpPr>
          <p:nvPr userDrawn="1"/>
        </p:nvCxnSpPr>
        <p:spPr bwMode="auto">
          <a:xfrm>
            <a:off x="6019800" y="2895600"/>
            <a:ext cx="1600200" cy="0"/>
          </a:xfrm>
          <a:prstGeom prst="line">
            <a:avLst/>
          </a:prstGeom>
          <a:noFill/>
          <a:ln w="9525" algn="ctr">
            <a:solidFill>
              <a:schemeClr val="tx1"/>
            </a:solidFill>
            <a:round/>
            <a:headEnd/>
            <a:tailEnd/>
          </a:ln>
        </p:spPr>
      </p:cxnSp>
      <p:cxnSp>
        <p:nvCxnSpPr>
          <p:cNvPr id="15" name="Straight Connector 16"/>
          <p:cNvCxnSpPr>
            <a:cxnSpLocks noChangeShapeType="1"/>
          </p:cNvCxnSpPr>
          <p:nvPr userDrawn="1"/>
        </p:nvCxnSpPr>
        <p:spPr bwMode="auto">
          <a:xfrm>
            <a:off x="6019800" y="4038600"/>
            <a:ext cx="1600200" cy="0"/>
          </a:xfrm>
          <a:prstGeom prst="line">
            <a:avLst/>
          </a:prstGeom>
          <a:noFill/>
          <a:ln w="9525" algn="ctr">
            <a:solidFill>
              <a:schemeClr val="tx1"/>
            </a:solidFill>
            <a:round/>
            <a:headEnd/>
            <a:tailEnd/>
          </a:ln>
        </p:spPr>
      </p:cxnSp>
      <p:cxnSp>
        <p:nvCxnSpPr>
          <p:cNvPr id="16" name="Straight Connector 17"/>
          <p:cNvCxnSpPr>
            <a:cxnSpLocks noChangeShapeType="1"/>
          </p:cNvCxnSpPr>
          <p:nvPr userDrawn="1"/>
        </p:nvCxnSpPr>
        <p:spPr bwMode="auto">
          <a:xfrm>
            <a:off x="6019800" y="5181600"/>
            <a:ext cx="1600200" cy="0"/>
          </a:xfrm>
          <a:prstGeom prst="line">
            <a:avLst/>
          </a:prstGeom>
          <a:noFill/>
          <a:ln w="9525" algn="ctr">
            <a:solidFill>
              <a:schemeClr val="tx1"/>
            </a:solidFill>
            <a:round/>
            <a:headEnd/>
            <a:tailEnd/>
          </a:ln>
        </p:spPr>
      </p:cxnSp>
      <p:sp>
        <p:nvSpPr>
          <p:cNvPr id="3" name="Content Placeholder 2"/>
          <p:cNvSpPr>
            <a:spLocks noGrp="1"/>
          </p:cNvSpPr>
          <p:nvPr>
            <p:ph idx="1"/>
          </p:nvPr>
        </p:nvSpPr>
        <p:spPr>
          <a:xfrm>
            <a:off x="381000" y="1600200"/>
            <a:ext cx="8077200" cy="4648200"/>
          </a:xfrm>
        </p:spPr>
        <p:txBody>
          <a:bodyPr/>
          <a:lstStyle>
            <a:lvl2pPr marL="571500" indent="-457200">
              <a:buFont typeface="+mj-lt"/>
              <a:buAutoNum type="alphaUcPeriod"/>
              <a:defRPr baseline="0"/>
            </a:lvl2pPr>
            <a:lvl3pPr marL="971550" marR="0" indent="-457200" algn="l" defTabSz="914400" rtl="0" eaLnBrk="1" fontAlgn="base" latinLnBrk="0" hangingPunct="1">
              <a:lnSpc>
                <a:spcPct val="100000"/>
              </a:lnSpc>
              <a:spcBef>
                <a:spcPct val="20000"/>
              </a:spcBef>
              <a:spcAft>
                <a:spcPct val="0"/>
              </a:spcAft>
              <a:buClrTx/>
              <a:buSzPct val="100000"/>
              <a:buFont typeface="+mj-lt"/>
              <a:buNone/>
              <a:tabLs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17" name="Slide Number Placeholder 1"/>
          <p:cNvSpPr>
            <a:spLocks noGrp="1"/>
          </p:cNvSpPr>
          <p:nvPr>
            <p:ph type="sldNum" sz="quarter" idx="10"/>
          </p:nvPr>
        </p:nvSpPr>
        <p:spPr/>
        <p:txBody>
          <a:bodyPr/>
          <a:lstStyle>
            <a:lvl1pPr>
              <a:defRPr/>
            </a:lvl1pPr>
          </a:lstStyle>
          <a:p>
            <a:pPr>
              <a:defRPr/>
            </a:pPr>
            <a:fld id="{3C41CB28-E0FE-4AAB-8C9D-7B69482AAFF8}" type="slidenum">
              <a:rPr lang="en-US"/>
              <a:pPr>
                <a:defRPr/>
              </a:pPr>
              <a:t>‹#›</a:t>
            </a:fld>
            <a:endParaRPr lang="en-US" sz="1400" dirty="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5" name="Rectangle 4"/>
          <p:cNvSpPr/>
          <p:nvPr userDrawn="1"/>
        </p:nvSpPr>
        <p:spPr bwMode="auto">
          <a:xfrm>
            <a:off x="1295400" y="24384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sp>
        <p:nvSpPr>
          <p:cNvPr id="6" name="Rectangle 5"/>
          <p:cNvSpPr/>
          <p:nvPr userDrawn="1"/>
        </p:nvSpPr>
        <p:spPr bwMode="auto">
          <a:xfrm>
            <a:off x="1295400" y="32766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sp>
        <p:nvSpPr>
          <p:cNvPr id="7" name="Rectangle 6"/>
          <p:cNvSpPr/>
          <p:nvPr userDrawn="1"/>
        </p:nvSpPr>
        <p:spPr bwMode="auto">
          <a:xfrm>
            <a:off x="1295400" y="41910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cxnSp>
        <p:nvCxnSpPr>
          <p:cNvPr id="8" name="Straight Connector 8"/>
          <p:cNvCxnSpPr>
            <a:cxnSpLocks noChangeShapeType="1"/>
          </p:cNvCxnSpPr>
          <p:nvPr userDrawn="1"/>
        </p:nvCxnSpPr>
        <p:spPr bwMode="auto">
          <a:xfrm>
            <a:off x="2133600" y="2895600"/>
            <a:ext cx="1600200" cy="0"/>
          </a:xfrm>
          <a:prstGeom prst="line">
            <a:avLst/>
          </a:prstGeom>
          <a:noFill/>
          <a:ln w="9525" algn="ctr">
            <a:solidFill>
              <a:schemeClr val="tx1"/>
            </a:solidFill>
            <a:round/>
            <a:headEnd/>
            <a:tailEnd/>
          </a:ln>
        </p:spPr>
      </p:cxnSp>
      <p:cxnSp>
        <p:nvCxnSpPr>
          <p:cNvPr id="9" name="Straight Connector 10"/>
          <p:cNvCxnSpPr>
            <a:cxnSpLocks noChangeShapeType="1"/>
          </p:cNvCxnSpPr>
          <p:nvPr userDrawn="1"/>
        </p:nvCxnSpPr>
        <p:spPr bwMode="auto">
          <a:xfrm>
            <a:off x="2133600" y="3810000"/>
            <a:ext cx="1600200" cy="0"/>
          </a:xfrm>
          <a:prstGeom prst="line">
            <a:avLst/>
          </a:prstGeom>
          <a:noFill/>
          <a:ln w="9525" algn="ctr">
            <a:solidFill>
              <a:schemeClr val="tx1"/>
            </a:solidFill>
            <a:round/>
            <a:headEnd/>
            <a:tailEnd/>
          </a:ln>
        </p:spPr>
      </p:cxnSp>
      <p:cxnSp>
        <p:nvCxnSpPr>
          <p:cNvPr id="10" name="Straight Connector 11"/>
          <p:cNvCxnSpPr>
            <a:cxnSpLocks noChangeShapeType="1"/>
          </p:cNvCxnSpPr>
          <p:nvPr userDrawn="1"/>
        </p:nvCxnSpPr>
        <p:spPr bwMode="auto">
          <a:xfrm>
            <a:off x="2133600" y="4724400"/>
            <a:ext cx="1600200" cy="0"/>
          </a:xfrm>
          <a:prstGeom prst="line">
            <a:avLst/>
          </a:prstGeom>
          <a:noFill/>
          <a:ln w="9525" algn="ctr">
            <a:solidFill>
              <a:schemeClr val="tx1"/>
            </a:solidFill>
            <a:round/>
            <a:headEnd/>
            <a:tailEnd/>
          </a:ln>
        </p:spPr>
      </p:cxnSp>
      <p:sp>
        <p:nvSpPr>
          <p:cNvPr id="11" name="Rectangle 25"/>
          <p:cNvSpPr/>
          <p:nvPr userDrawn="1"/>
        </p:nvSpPr>
        <p:spPr bwMode="auto">
          <a:xfrm>
            <a:off x="1295400" y="5029200"/>
            <a:ext cx="6858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charset="-128"/>
              <a:cs typeface="+mn-cs"/>
            </a:endParaRPr>
          </a:p>
        </p:txBody>
      </p:sp>
      <p:cxnSp>
        <p:nvCxnSpPr>
          <p:cNvPr id="12" name="Straight Connector 26"/>
          <p:cNvCxnSpPr>
            <a:cxnSpLocks noChangeShapeType="1"/>
          </p:cNvCxnSpPr>
          <p:nvPr userDrawn="1"/>
        </p:nvCxnSpPr>
        <p:spPr bwMode="auto">
          <a:xfrm>
            <a:off x="2133600" y="5562600"/>
            <a:ext cx="1600200" cy="0"/>
          </a:xfrm>
          <a:prstGeom prst="line">
            <a:avLst/>
          </a:prstGeom>
          <a:noFill/>
          <a:ln w="9525" algn="ctr">
            <a:solidFill>
              <a:schemeClr val="tx1"/>
            </a:solidFill>
            <a:round/>
            <a:headEnd/>
            <a:tailEnd/>
          </a:ln>
        </p:spPr>
      </p:cxnSp>
      <p:sp>
        <p:nvSpPr>
          <p:cNvPr id="3" name="Content Placeholder 2"/>
          <p:cNvSpPr>
            <a:spLocks noGrp="1"/>
          </p:cNvSpPr>
          <p:nvPr>
            <p:ph idx="1"/>
          </p:nvPr>
        </p:nvSpPr>
        <p:spPr>
          <a:xfrm>
            <a:off x="381000" y="1600200"/>
            <a:ext cx="8077200" cy="4648200"/>
          </a:xfrm>
        </p:spPr>
        <p:txBody>
          <a:bodyPr/>
          <a:lstStyle>
            <a:lvl2pPr marL="571500" indent="-457200">
              <a:buFont typeface="+mj-lt"/>
              <a:buAutoNum type="alphaUcPeriod"/>
              <a:defRPr baseline="0"/>
            </a:lvl2pPr>
            <a:lvl3pPr marL="971550" marR="0" indent="-457200" algn="l" defTabSz="914400" rtl="0" eaLnBrk="1" fontAlgn="base" latinLnBrk="0" hangingPunct="1">
              <a:lnSpc>
                <a:spcPct val="100000"/>
              </a:lnSpc>
              <a:spcBef>
                <a:spcPct val="20000"/>
              </a:spcBef>
              <a:spcAft>
                <a:spcPct val="0"/>
              </a:spcAft>
              <a:buClrTx/>
              <a:buSzPct val="100000"/>
              <a:buFont typeface="+mj-lt"/>
              <a:buNone/>
              <a:tabLs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20" name="Picture Placeholder 19"/>
          <p:cNvSpPr>
            <a:spLocks noGrp="1"/>
          </p:cNvSpPr>
          <p:nvPr>
            <p:ph type="pic" sz="quarter" idx="11"/>
          </p:nvPr>
        </p:nvSpPr>
        <p:spPr>
          <a:xfrm>
            <a:off x="4572000" y="2057400"/>
            <a:ext cx="3505200" cy="3733800"/>
          </a:xfrm>
        </p:spPr>
        <p:txBody>
          <a:bodyPr/>
          <a:lstStyle/>
          <a:p>
            <a:pPr lvl="0"/>
            <a:endParaRPr lang="en-US" noProof="0" dirty="0"/>
          </a:p>
        </p:txBody>
      </p:sp>
      <p:sp>
        <p:nvSpPr>
          <p:cNvPr id="13" name="Slide Number Placeholder 1"/>
          <p:cNvSpPr>
            <a:spLocks noGrp="1"/>
          </p:cNvSpPr>
          <p:nvPr>
            <p:ph type="sldNum" sz="quarter" idx="12"/>
          </p:nvPr>
        </p:nvSpPr>
        <p:spPr/>
        <p:txBody>
          <a:bodyPr/>
          <a:lstStyle>
            <a:lvl1pPr>
              <a:defRPr/>
            </a:lvl1pPr>
          </a:lstStyle>
          <a:p>
            <a:pPr>
              <a:defRPr/>
            </a:pPr>
            <a:fld id="{735EA5BE-5CD6-42B1-9156-68685B7DD589}" type="slidenum">
              <a:rPr lang="en-US"/>
              <a:pPr>
                <a:defRPr/>
              </a:pPr>
              <a:t>‹#›</a:t>
            </a:fld>
            <a:endParaRPr lang="en-US" sz="1400" dirty="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Slide Number Placeholder 1"/>
          <p:cNvSpPr>
            <a:spLocks noGrp="1"/>
          </p:cNvSpPr>
          <p:nvPr>
            <p:ph type="sldNum" sz="quarter" idx="12"/>
          </p:nvPr>
        </p:nvSpPr>
        <p:spPr/>
        <p:txBody>
          <a:bodyPr/>
          <a:lstStyle>
            <a:lvl1pPr>
              <a:defRPr/>
            </a:lvl1pPr>
          </a:lstStyle>
          <a:p>
            <a:pPr>
              <a:defRPr/>
            </a:pPr>
            <a:fld id="{CC515049-DED6-422A-B42B-AF6861763798}" type="slidenum">
              <a:rPr lang="en-US"/>
              <a:pPr>
                <a:defRPr/>
              </a:pPr>
              <a:t>‹#›</a:t>
            </a:fld>
            <a:endParaRPr lang="en-US" sz="1400" dirty="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3962400" cy="4648200"/>
          </a:xfrm>
        </p:spPr>
        <p:txBody>
          <a:bodyPr/>
          <a:lstStyle>
            <a:lvl1pPr marL="0" marR="0" indent="0" algn="l" defTabSz="914400" rtl="0" eaLnBrk="1" fontAlgn="base" latinLnBrk="0" hangingPunct="1">
              <a:lnSpc>
                <a:spcPct val="100000"/>
              </a:lnSpc>
              <a:spcBef>
                <a:spcPct val="20000"/>
              </a:spcBef>
              <a:spcAft>
                <a:spcPct val="0"/>
              </a:spcAft>
              <a:buClr>
                <a:schemeClr val="accent2"/>
              </a:buClr>
              <a:buSzTx/>
              <a:buFontTx/>
              <a:buNone/>
              <a:tabLst/>
              <a:defRPr baseline="0"/>
            </a:lvl1pPr>
            <a:lvl2pPr eaLnBrk="1" hangingPunct="1">
              <a:defRPr/>
            </a:lvl2pPr>
          </a:lstStyle>
          <a:p>
            <a:pPr lvl="0"/>
            <a:r>
              <a:rPr lang="en-US" dirty="0" smtClean="0"/>
              <a:t>Click to edit Master text styles</a:t>
            </a:r>
          </a:p>
        </p:txBody>
      </p:sp>
      <p:sp>
        <p:nvSpPr>
          <p:cNvPr id="4" name="Title 1"/>
          <p:cNvSpPr>
            <a:spLocks noGrp="1"/>
          </p:cNvSpPr>
          <p:nvPr>
            <p:ph type="title"/>
          </p:nvPr>
        </p:nvSpPr>
        <p:spPr>
          <a:xfrm>
            <a:off x="381000" y="990600"/>
            <a:ext cx="8077200" cy="4572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r>
              <a:rPr lang="en-US" dirty="0" smtClean="0"/>
              <a:t>Click to edit Master title style</a:t>
            </a:r>
            <a:endParaRPr lang="en-US" dirty="0"/>
          </a:p>
        </p:txBody>
      </p:sp>
      <p:sp>
        <p:nvSpPr>
          <p:cNvPr id="6" name="Content Placeholder 2"/>
          <p:cNvSpPr>
            <a:spLocks noGrp="1"/>
          </p:cNvSpPr>
          <p:nvPr>
            <p:ph idx="11"/>
          </p:nvPr>
        </p:nvSpPr>
        <p:spPr>
          <a:xfrm>
            <a:off x="4495800" y="1600200"/>
            <a:ext cx="3962400" cy="4648200"/>
          </a:xfrm>
        </p:spPr>
        <p:txBody>
          <a:bodyPr/>
          <a:lstStyle>
            <a:lvl1pPr marL="342900" marR="0" indent="-342900" algn="l" defTabSz="914400" rtl="0" eaLnBrk="1" fontAlgn="base" latinLnBrk="0" hangingPunct="1">
              <a:lnSpc>
                <a:spcPct val="100000"/>
              </a:lnSpc>
              <a:spcBef>
                <a:spcPct val="20000"/>
              </a:spcBef>
              <a:spcAft>
                <a:spcPct val="0"/>
              </a:spcAft>
              <a:buClr>
                <a:schemeClr val="accent2"/>
              </a:buClr>
              <a:buSzTx/>
              <a:buFontTx/>
              <a:buNone/>
              <a:tabLst/>
              <a:defRPr/>
            </a:lvl1pPr>
            <a:lvl2pPr eaLnBrk="1" hangingPunct="1">
              <a:defRPr/>
            </a:lvl2pPr>
          </a:lstStyle>
          <a:p>
            <a:pPr lvl="0"/>
            <a:r>
              <a:rPr lang="en-US" dirty="0" smtClean="0"/>
              <a:t>Click to edit Master text styles</a:t>
            </a:r>
          </a:p>
        </p:txBody>
      </p:sp>
      <p:sp>
        <p:nvSpPr>
          <p:cNvPr id="5" name="Slide Number Placeholder 1"/>
          <p:cNvSpPr>
            <a:spLocks noGrp="1"/>
          </p:cNvSpPr>
          <p:nvPr>
            <p:ph type="sldNum" sz="quarter" idx="12"/>
          </p:nvPr>
        </p:nvSpPr>
        <p:spPr/>
        <p:txBody>
          <a:bodyPr/>
          <a:lstStyle>
            <a:lvl1pPr>
              <a:defRPr/>
            </a:lvl1pPr>
          </a:lstStyle>
          <a:p>
            <a:pPr>
              <a:defRPr/>
            </a:pPr>
            <a:fld id="{11B8313C-F20E-4D9F-B133-0AEBCCAACFCE}" type="slidenum">
              <a:rPr lang="en-US"/>
              <a:pPr>
                <a:defRPr/>
              </a:pPr>
              <a:t>‹#›</a:t>
            </a:fld>
            <a:endParaRPr lang="en-US" sz="14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ounded Rectangle 4"/>
          <p:cNvSpPr/>
          <p:nvPr userDrawn="1"/>
        </p:nvSpPr>
        <p:spPr>
          <a:xfrm>
            <a:off x="6553200" y="838200"/>
            <a:ext cx="1792288" cy="1093788"/>
          </a:xfrm>
          <a:prstGeom prst="roundRect">
            <a:avLst>
              <a:gd name="adj" fmla="val 10000"/>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Content Placeholder 7"/>
          <p:cNvSpPr>
            <a:spLocks noGrp="1"/>
          </p:cNvSpPr>
          <p:nvPr>
            <p:ph sz="quarter" idx="11"/>
          </p:nvPr>
        </p:nvSpPr>
        <p:spPr>
          <a:xfrm>
            <a:off x="381000" y="1600200"/>
            <a:ext cx="8077200" cy="46482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6" name="Slide Number Placeholder 1"/>
          <p:cNvSpPr>
            <a:spLocks noGrp="1"/>
          </p:cNvSpPr>
          <p:nvPr>
            <p:ph type="sldNum" sz="quarter" idx="12"/>
          </p:nvPr>
        </p:nvSpPr>
        <p:spPr/>
        <p:txBody>
          <a:bodyPr/>
          <a:lstStyle>
            <a:lvl1pPr>
              <a:defRPr/>
            </a:lvl1pPr>
          </a:lstStyle>
          <a:p>
            <a:pPr>
              <a:defRPr/>
            </a:pPr>
            <a:fld id="{86CFCCA3-8272-498E-986E-FA9462967841}" type="slidenum">
              <a:rPr lang="en-US"/>
              <a:pPr>
                <a:defRPr/>
              </a:pPr>
              <a:t>‹#›</a:t>
            </a:fld>
            <a:endParaRPr lang="en-US" sz="14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077200" cy="4648200"/>
          </a:xfrm>
        </p:spPr>
        <p:txBody>
          <a:bodyPr/>
          <a:lstStyle>
            <a:lvl1pPr marL="0" marR="0" indent="0" algn="l" defTabSz="914400" rtl="0" eaLnBrk="1" fontAlgn="base" latinLnBrk="0" hangingPunct="1">
              <a:lnSpc>
                <a:spcPct val="100000"/>
              </a:lnSpc>
              <a:spcBef>
                <a:spcPct val="20000"/>
              </a:spcBef>
              <a:spcAft>
                <a:spcPct val="0"/>
              </a:spcAft>
              <a:buClr>
                <a:schemeClr val="accent2"/>
              </a:buClr>
              <a:buSzTx/>
              <a:buFontTx/>
              <a:buNone/>
              <a:tabLst/>
              <a:defRPr/>
            </a:lvl1pPr>
            <a:lvl2pPr eaLnBrk="1" hangingPunct="1">
              <a:defRPr/>
            </a:lvl2pPr>
          </a:lstStyle>
          <a:p>
            <a:pPr lvl="0"/>
            <a:r>
              <a:rPr lang="en-US" dirty="0" smtClean="0"/>
              <a:t>Click to edit Master text styles</a:t>
            </a:r>
          </a:p>
        </p:txBody>
      </p:sp>
      <p:sp>
        <p:nvSpPr>
          <p:cNvPr id="4" name="Title 1"/>
          <p:cNvSpPr>
            <a:spLocks noGrp="1"/>
          </p:cNvSpPr>
          <p:nvPr>
            <p:ph type="title"/>
          </p:nvPr>
        </p:nvSpPr>
        <p:spPr>
          <a:xfrm>
            <a:off x="381000" y="990600"/>
            <a:ext cx="8077200" cy="4572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r>
              <a:rPr lang="en-US" dirty="0" smtClean="0"/>
              <a:t>Click to edit Master title style</a:t>
            </a:r>
            <a:endParaRPr lang="en-US" dirty="0"/>
          </a:p>
        </p:txBody>
      </p:sp>
      <p:sp>
        <p:nvSpPr>
          <p:cNvPr id="5" name="Slide Number Placeholder 1"/>
          <p:cNvSpPr>
            <a:spLocks noGrp="1"/>
          </p:cNvSpPr>
          <p:nvPr>
            <p:ph type="sldNum" sz="quarter" idx="10"/>
          </p:nvPr>
        </p:nvSpPr>
        <p:spPr/>
        <p:txBody>
          <a:bodyPr/>
          <a:lstStyle>
            <a:lvl1pPr>
              <a:defRPr/>
            </a:lvl1pPr>
          </a:lstStyle>
          <a:p>
            <a:pPr>
              <a:defRPr/>
            </a:pPr>
            <a:fld id="{3C9CEA71-9DF5-430F-89C2-68512A965927}" type="slidenum">
              <a:rPr lang="en-US"/>
              <a:pPr>
                <a:defRPr/>
              </a:pPr>
              <a:t>‹#›</a:t>
            </a:fld>
            <a:endParaRPr lang="en-US" sz="1400" dirty="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4" name="Title 1"/>
          <p:cNvSpPr>
            <a:spLocks noGrp="1"/>
          </p:cNvSpPr>
          <p:nvPr>
            <p:ph type="title"/>
          </p:nvPr>
        </p:nvSpPr>
        <p:spPr>
          <a:xfrm>
            <a:off x="381000" y="990600"/>
            <a:ext cx="8077200" cy="457200"/>
          </a:xfrm>
        </p:spPr>
        <p:txBody>
          <a:bodyPr/>
          <a:lstStyle>
            <a:lvl1pPr>
              <a:defRPr/>
            </a:lvl1pPr>
          </a:lstStyle>
          <a:p>
            <a:r>
              <a:rPr lang="en-US" dirty="0" smtClean="0"/>
              <a:t>Click to edit Master title style</a:t>
            </a:r>
            <a:endParaRPr lang="en-US" dirty="0"/>
          </a:p>
        </p:txBody>
      </p:sp>
      <p:sp>
        <p:nvSpPr>
          <p:cNvPr id="5" name="Content Placeholder 2"/>
          <p:cNvSpPr>
            <a:spLocks noGrp="1"/>
          </p:cNvSpPr>
          <p:nvPr>
            <p:ph sz="half" idx="1"/>
          </p:nvPr>
        </p:nvSpPr>
        <p:spPr>
          <a:xfrm>
            <a:off x="381000" y="1600200"/>
            <a:ext cx="3962400" cy="4648200"/>
          </a:xfrm>
        </p:spPr>
        <p:txBody>
          <a:bodyPr/>
          <a:lstStyle/>
          <a:p>
            <a:pPr lvl="0"/>
            <a:r>
              <a:rPr lang="en-US" dirty="0" smtClean="0"/>
              <a:t>Click to edit Master text styles</a:t>
            </a:r>
          </a:p>
        </p:txBody>
      </p:sp>
      <p:sp>
        <p:nvSpPr>
          <p:cNvPr id="6" name="Content Placeholder 10"/>
          <p:cNvSpPr>
            <a:spLocks noGrp="1"/>
          </p:cNvSpPr>
          <p:nvPr>
            <p:ph sz="half" idx="2"/>
          </p:nvPr>
        </p:nvSpPr>
        <p:spPr>
          <a:xfrm>
            <a:off x="4495800" y="1600200"/>
            <a:ext cx="3962400" cy="4648200"/>
          </a:xfrm>
        </p:spPr>
        <p:txBody>
          <a:bodyPr/>
          <a:lstStyle/>
          <a:p>
            <a:endParaRPr lang="en-US" dirty="0"/>
          </a:p>
        </p:txBody>
      </p:sp>
      <p:sp>
        <p:nvSpPr>
          <p:cNvPr id="7" name="Slide Number Placeholder 1"/>
          <p:cNvSpPr>
            <a:spLocks noGrp="1"/>
          </p:cNvSpPr>
          <p:nvPr>
            <p:ph type="sldNum" sz="quarter" idx="10"/>
          </p:nvPr>
        </p:nvSpPr>
        <p:spPr/>
        <p:txBody>
          <a:bodyPr/>
          <a:lstStyle>
            <a:lvl1pPr>
              <a:defRPr/>
            </a:lvl1pPr>
          </a:lstStyle>
          <a:p>
            <a:pPr>
              <a:defRPr/>
            </a:pPr>
            <a:fld id="{C82CCE34-E088-4612-ABC1-DD294AED33CD}" type="slidenum">
              <a:rPr lang="en-US"/>
              <a:pPr>
                <a:defRPr/>
              </a:pPr>
              <a:t>‹#›</a:t>
            </a:fld>
            <a:endParaRPr lang="en-US" sz="1400" dirty="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381000" y="1600200"/>
            <a:ext cx="8077200" cy="4648200"/>
          </a:xfrm>
        </p:spPr>
        <p:txBody>
          <a:bodyPr/>
          <a:lstStyle>
            <a:lvl1pPr marL="0" marR="0" indent="0" algn="ctr" defTabSz="914400" rtl="0" eaLnBrk="1" fontAlgn="base" latinLnBrk="0" hangingPunct="1">
              <a:lnSpc>
                <a:spcPct val="100000"/>
              </a:lnSpc>
              <a:spcBef>
                <a:spcPct val="20000"/>
              </a:spcBef>
              <a:spcAft>
                <a:spcPct val="0"/>
              </a:spcAft>
              <a:buClr>
                <a:schemeClr val="accent2"/>
              </a:buClr>
              <a:buSzTx/>
              <a:buFontTx/>
              <a:buNone/>
              <a:tabLst/>
              <a:defRPr sz="20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1"/>
          <p:cNvSpPr>
            <a:spLocks noGrp="1"/>
          </p:cNvSpPr>
          <p:nvPr>
            <p:ph type="sldNum" sz="quarter" idx="10"/>
          </p:nvPr>
        </p:nvSpPr>
        <p:spPr/>
        <p:txBody>
          <a:bodyPr/>
          <a:lstStyle>
            <a:lvl1pPr>
              <a:defRPr/>
            </a:lvl1pPr>
          </a:lstStyle>
          <a:p>
            <a:pPr>
              <a:defRPr/>
            </a:pPr>
            <a:fld id="{B2740EA9-70BD-40A4-81EE-6F92F42B4E04}" type="slidenum">
              <a:rPr lang="en-US"/>
              <a:pPr>
                <a:defRPr/>
              </a:pPr>
              <a:t>‹#›</a:t>
            </a:fld>
            <a:endParaRPr lang="en-US" sz="1400" dirty="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534400" y="6553200"/>
            <a:ext cx="838200" cy="304800"/>
          </a:xfrm>
        </p:spPr>
        <p:txBody>
          <a:bodyPr/>
          <a:lstStyle>
            <a:lvl1pPr>
              <a:defRPr/>
            </a:lvl1pPr>
          </a:lstStyle>
          <a:p>
            <a:pPr>
              <a:defRPr/>
            </a:pPr>
            <a:fld id="{B4CC7876-B533-491A-A24C-7CCEB9AA40C7}" type="slidenum">
              <a:rPr lang="en-US"/>
              <a:pPr>
                <a:defRPr/>
              </a:pPr>
              <a:t>‹#›</a:t>
            </a:fld>
            <a:endParaRPr lang="en-US" sz="14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 descr="new-template_titlepage_0403_A"/>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6" name="Rectangle 2"/>
          <p:cNvSpPr>
            <a:spLocks noGrp="1" noChangeArrowheads="1"/>
          </p:cNvSpPr>
          <p:nvPr>
            <p:ph type="ctrTitle"/>
          </p:nvPr>
        </p:nvSpPr>
        <p:spPr>
          <a:xfrm>
            <a:off x="533400" y="2590800"/>
            <a:ext cx="5562600" cy="1143000"/>
          </a:xfrm>
        </p:spPr>
        <p:txBody>
          <a:bodyPr/>
          <a:lstStyle>
            <a:lvl1pPr>
              <a:defRPr>
                <a:solidFill>
                  <a:schemeClr val="bg1"/>
                </a:solidFill>
              </a:defRPr>
            </a:lvl1pPr>
          </a:lstStyle>
          <a:p>
            <a:r>
              <a:rPr lang="en-US" dirty="0" smtClean="0"/>
              <a:t>Click to edit Master title style</a:t>
            </a:r>
            <a:endParaRPr lang="en-US" dirty="0"/>
          </a:p>
        </p:txBody>
      </p:sp>
      <p:sp>
        <p:nvSpPr>
          <p:cNvPr id="52227" name="Rectangle 3"/>
          <p:cNvSpPr>
            <a:spLocks noGrp="1" noChangeArrowheads="1"/>
          </p:cNvSpPr>
          <p:nvPr>
            <p:ph type="subTitle" idx="1"/>
          </p:nvPr>
        </p:nvSpPr>
        <p:spPr>
          <a:xfrm>
            <a:off x="533400" y="3810000"/>
            <a:ext cx="5562600" cy="1676400"/>
          </a:xfrm>
        </p:spPr>
        <p:txBody>
          <a:bodyPr/>
          <a:lstStyle>
            <a:lvl1pPr marL="0" indent="0">
              <a:buFontTx/>
              <a:buNone/>
              <a:defRPr sz="1600">
                <a:solidFill>
                  <a:schemeClr val="bg1"/>
                </a:solidFill>
              </a:defRPr>
            </a:lvl1pPr>
          </a:lstStyle>
          <a:p>
            <a:r>
              <a:rPr lang="en-US" dirty="0" smtClean="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Slide Number Placeholder 1"/>
          <p:cNvSpPr>
            <a:spLocks noGrp="1"/>
          </p:cNvSpPr>
          <p:nvPr>
            <p:ph type="sldNum" sz="quarter" idx="12"/>
          </p:nvPr>
        </p:nvSpPr>
        <p:spPr/>
        <p:txBody>
          <a:bodyPr/>
          <a:lstStyle>
            <a:lvl1pPr>
              <a:defRPr/>
            </a:lvl1pPr>
          </a:lstStyle>
          <a:p>
            <a:pPr>
              <a:defRPr/>
            </a:pPr>
            <a:fld id="{3C8793FC-4564-42BD-A339-274F6418B755}" type="slidenum">
              <a:rPr lang="en-US"/>
              <a:pPr>
                <a:defRPr/>
              </a:pPr>
              <a:t>‹#›</a:t>
            </a:fld>
            <a:endParaRPr lang="en-US" sz="14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p:txBody>
          <a:bodyPr/>
          <a:lstStyle/>
          <a:p>
            <a:pPr lvl="0"/>
            <a:endParaRPr lang="en-US" noProof="0" dirty="0"/>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Slide Number Placeholder 1"/>
          <p:cNvSpPr>
            <a:spLocks noGrp="1"/>
          </p:cNvSpPr>
          <p:nvPr>
            <p:ph type="sldNum" sz="quarter" idx="13"/>
          </p:nvPr>
        </p:nvSpPr>
        <p:spPr/>
        <p:txBody>
          <a:bodyPr/>
          <a:lstStyle>
            <a:lvl1pPr>
              <a:defRPr/>
            </a:lvl1pPr>
          </a:lstStyle>
          <a:p>
            <a:pPr>
              <a:defRPr/>
            </a:pPr>
            <a:fld id="{4D5070E1-CDF3-4090-9742-7EFFE502C88A}" type="slidenum">
              <a:rPr lang="en-US"/>
              <a:pPr>
                <a:defRPr/>
              </a:pPr>
              <a:t>‹#›</a:t>
            </a:fld>
            <a:endParaRPr lang="en-US" sz="14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7" name="Media Placeholder 6"/>
          <p:cNvSpPr>
            <a:spLocks noGrp="1"/>
          </p:cNvSpPr>
          <p:nvPr>
            <p:ph type="media" sz="quarter" idx="13"/>
          </p:nvPr>
        </p:nvSpPr>
        <p:spPr/>
        <p:txBody>
          <a:bodyPr/>
          <a:lstStyle/>
          <a:p>
            <a:pPr lvl="0"/>
            <a:endParaRPr lang="en-US" noProof="0" dirty="0"/>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5" name="Slide Number Placeholder 1"/>
          <p:cNvSpPr>
            <a:spLocks noGrp="1"/>
          </p:cNvSpPr>
          <p:nvPr>
            <p:ph type="sldNum" sz="quarter" idx="14"/>
          </p:nvPr>
        </p:nvSpPr>
        <p:spPr/>
        <p:txBody>
          <a:bodyPr/>
          <a:lstStyle>
            <a:lvl1pPr>
              <a:defRPr/>
            </a:lvl1pPr>
          </a:lstStyle>
          <a:p>
            <a:pPr>
              <a:defRPr/>
            </a:pPr>
            <a:fld id="{4A265F63-5F75-49AC-BA73-9FE133870C0B}" type="slidenum">
              <a:rPr lang="en-US"/>
              <a:pPr>
                <a:defRPr/>
              </a:pPr>
              <a:t>‹#›</a:t>
            </a:fld>
            <a:endParaRPr lang="en-US" sz="14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8" name="Picture Placeholder 5"/>
          <p:cNvSpPr>
            <a:spLocks noGrp="1"/>
          </p:cNvSpPr>
          <p:nvPr>
            <p:ph type="pic" sz="quarter" idx="12"/>
          </p:nvPr>
        </p:nvSpPr>
        <p:spPr>
          <a:xfrm>
            <a:off x="381000" y="1600200"/>
            <a:ext cx="8077200" cy="2057400"/>
          </a:xfrm>
        </p:spPr>
        <p:txBody>
          <a:bodyPr/>
          <a:lstStyle/>
          <a:p>
            <a:pPr lvl="0"/>
            <a:endParaRPr lang="en-US" noProof="0" dirty="0"/>
          </a:p>
        </p:txBody>
      </p:sp>
      <p:sp>
        <p:nvSpPr>
          <p:cNvPr id="10" name="Content Placeholder 9"/>
          <p:cNvSpPr>
            <a:spLocks noGrp="1"/>
          </p:cNvSpPr>
          <p:nvPr>
            <p:ph sz="quarter" idx="13"/>
          </p:nvPr>
        </p:nvSpPr>
        <p:spPr>
          <a:xfrm>
            <a:off x="381000" y="3810000"/>
            <a:ext cx="8077200" cy="2514600"/>
          </a:xfrm>
        </p:spPr>
        <p:txBody>
          <a:bodyPr/>
          <a:lstStyle>
            <a:lvl1pPr marL="0" indent="0">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14"/>
          </p:nvPr>
        </p:nvSpPr>
        <p:spPr/>
        <p:txBody>
          <a:bodyPr/>
          <a:lstStyle>
            <a:lvl1pPr>
              <a:defRPr/>
            </a:lvl1pPr>
          </a:lstStyle>
          <a:p>
            <a:pPr>
              <a:defRPr/>
            </a:pPr>
            <a:fld id="{94FA6192-BD39-4B01-B02C-07B7642FB648}" type="slidenum">
              <a:rPr lang="en-US"/>
              <a:pPr>
                <a:defRPr/>
              </a:pPr>
              <a:t>‹#›</a:t>
            </a:fld>
            <a:endParaRPr lang="en-US" sz="14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8" name="Picture Placeholder 5"/>
          <p:cNvSpPr>
            <a:spLocks noGrp="1"/>
          </p:cNvSpPr>
          <p:nvPr>
            <p:ph type="pic" sz="quarter" idx="12"/>
          </p:nvPr>
        </p:nvSpPr>
        <p:spPr>
          <a:xfrm>
            <a:off x="4419600" y="1600200"/>
            <a:ext cx="4038600" cy="4724400"/>
          </a:xfrm>
        </p:spPr>
        <p:txBody>
          <a:bodyPr/>
          <a:lstStyle/>
          <a:p>
            <a:pPr lvl="0"/>
            <a:endParaRPr lang="en-US" noProof="0" dirty="0"/>
          </a:p>
        </p:txBody>
      </p:sp>
      <p:sp>
        <p:nvSpPr>
          <p:cNvPr id="10" name="Content Placeholder 9"/>
          <p:cNvSpPr>
            <a:spLocks noGrp="1"/>
          </p:cNvSpPr>
          <p:nvPr>
            <p:ph sz="quarter" idx="13"/>
          </p:nvPr>
        </p:nvSpPr>
        <p:spPr>
          <a:xfrm>
            <a:off x="381000" y="1600200"/>
            <a:ext cx="3886200" cy="47244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14"/>
          </p:nvPr>
        </p:nvSpPr>
        <p:spPr/>
        <p:txBody>
          <a:bodyPr/>
          <a:lstStyle>
            <a:lvl1pPr>
              <a:defRPr/>
            </a:lvl1pPr>
          </a:lstStyle>
          <a:p>
            <a:pPr>
              <a:defRPr/>
            </a:pPr>
            <a:fld id="{561A20A9-FE10-4927-A4CA-5581B0DD836D}" type="slidenum">
              <a:rPr lang="en-US"/>
              <a:pPr>
                <a:defRPr/>
              </a:pPr>
              <a:t>‹#›</a:t>
            </a:fld>
            <a:endParaRPr lang="en-US" sz="14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4419600" y="1600200"/>
            <a:ext cx="4038600" cy="47244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381000" y="990600"/>
            <a:ext cx="8077200" cy="457200"/>
          </a:xfrm>
        </p:spPr>
        <p:txBody>
          <a:bodyPr/>
          <a:lstStyle/>
          <a:p>
            <a:r>
              <a:rPr lang="en-US" dirty="0" smtClean="0"/>
              <a:t>Click to edit Master title style</a:t>
            </a:r>
            <a:endParaRPr lang="en-US" dirty="0"/>
          </a:p>
        </p:txBody>
      </p:sp>
      <p:sp>
        <p:nvSpPr>
          <p:cNvPr id="8" name="Picture Placeholder 5"/>
          <p:cNvSpPr>
            <a:spLocks noGrp="1"/>
          </p:cNvSpPr>
          <p:nvPr>
            <p:ph type="pic" sz="quarter" idx="12"/>
          </p:nvPr>
        </p:nvSpPr>
        <p:spPr>
          <a:xfrm>
            <a:off x="381000" y="1600200"/>
            <a:ext cx="3886200" cy="4724400"/>
          </a:xfrm>
        </p:spPr>
        <p:txBody>
          <a:bodyPr/>
          <a:lstStyle/>
          <a:p>
            <a:pPr lvl="0"/>
            <a:endParaRPr lang="en-US" noProof="0" dirty="0"/>
          </a:p>
        </p:txBody>
      </p:sp>
      <p:sp>
        <p:nvSpPr>
          <p:cNvPr id="5" name="Slide Number Placeholder 1"/>
          <p:cNvSpPr>
            <a:spLocks noGrp="1"/>
          </p:cNvSpPr>
          <p:nvPr>
            <p:ph type="sldNum" sz="quarter" idx="14"/>
          </p:nvPr>
        </p:nvSpPr>
        <p:spPr/>
        <p:txBody>
          <a:bodyPr/>
          <a:lstStyle>
            <a:lvl1pPr>
              <a:defRPr/>
            </a:lvl1pPr>
          </a:lstStyle>
          <a:p>
            <a:pPr>
              <a:defRPr/>
            </a:pPr>
            <a:fld id="{D921E51D-1E95-46F2-8754-49D65B913558}" type="slidenum">
              <a:rPr lang="en-US"/>
              <a:pPr>
                <a:defRPr/>
              </a:pPr>
              <a:t>‹#›</a:t>
            </a:fld>
            <a:endParaRPr lang="en-US" sz="14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6" descr="new-template_master_0327_v2"/>
          <p:cNvPicPr>
            <a:picLocks noChangeAspect="1" noChangeArrowheads="1"/>
          </p:cNvPicPr>
          <p:nvPr/>
        </p:nvPicPr>
        <p:blipFill>
          <a:blip r:embed="rId25"/>
          <a:srcRect/>
          <a:stretch>
            <a:fillRect/>
          </a:stretch>
        </p:blipFill>
        <p:spPr bwMode="auto">
          <a:xfrm>
            <a:off x="0" y="1588"/>
            <a:ext cx="9144000" cy="6856412"/>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8763000" y="6553200"/>
            <a:ext cx="381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00">
                <a:solidFill>
                  <a:schemeClr val="bg1"/>
                </a:solidFill>
                <a:ea typeface="ＭＳ Ｐゴシック" charset="-128"/>
                <a:cs typeface="+mn-cs"/>
              </a:defRPr>
            </a:lvl1pPr>
          </a:lstStyle>
          <a:p>
            <a:pPr>
              <a:defRPr/>
            </a:pPr>
            <a:fld id="{124BD14F-8837-4EA1-B6C5-DF010EFC28B0}" type="slidenum">
              <a:rPr lang="en-US"/>
              <a:pPr>
                <a:defRPr/>
              </a:pPr>
              <a:t>‹#›</a:t>
            </a:fld>
            <a:endParaRPr lang="en-US" sz="1400" dirty="0"/>
          </a:p>
        </p:txBody>
      </p:sp>
      <p:sp>
        <p:nvSpPr>
          <p:cNvPr id="1028" name="Rectangle 2"/>
          <p:cNvSpPr>
            <a:spLocks noGrp="1" noChangeArrowheads="1"/>
          </p:cNvSpPr>
          <p:nvPr>
            <p:ph type="title"/>
          </p:nvPr>
        </p:nvSpPr>
        <p:spPr bwMode="auto">
          <a:xfrm>
            <a:off x="381000" y="990600"/>
            <a:ext cx="8077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16002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Lst>
  <p:transition spd="med">
    <p:random/>
  </p:transition>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chemeClr val="accent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accent2"/>
        </a:buCl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accent2"/>
        </a:buClr>
        <a:buSzPct val="55000"/>
        <a:buFont typeface="Zapf Dingbats"/>
        <a:buChar char=""/>
        <a:defRPr>
          <a:solidFill>
            <a:schemeClr val="tx1"/>
          </a:solidFill>
          <a:latin typeface="+mn-lt"/>
          <a:ea typeface="+mn-ea"/>
          <a:cs typeface="ＭＳ Ｐゴシック"/>
        </a:defRPr>
      </a:lvl3pPr>
      <a:lvl4pPr marL="1600200" indent="-228600" algn="l" rtl="0" eaLnBrk="0" fontAlgn="base" hangingPunct="0">
        <a:spcBef>
          <a:spcPct val="20000"/>
        </a:spcBef>
        <a:spcAft>
          <a:spcPct val="0"/>
        </a:spcAft>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4.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p:txBody>
          <a:bodyPr/>
          <a:lstStyle/>
          <a:p>
            <a:pPr eaLnBrk="1" hangingPunct="1"/>
            <a:r>
              <a:rPr lang="en-US" smtClean="0"/>
              <a:t>Network Communications (NetCom) Move/Leave Training Webinar</a:t>
            </a:r>
          </a:p>
        </p:txBody>
      </p:sp>
      <p:sp>
        <p:nvSpPr>
          <p:cNvPr id="27650" name="Rectangle 3"/>
          <p:cNvSpPr>
            <a:spLocks noGrp="1" noChangeArrowheads="1"/>
          </p:cNvSpPr>
          <p:nvPr>
            <p:ph type="subTitle" idx="1"/>
          </p:nvPr>
        </p:nvSpPr>
        <p:spPr/>
        <p:txBody>
          <a:bodyPr/>
          <a:lstStyle/>
          <a:p>
            <a:pPr eaLnBrk="1" hangingPunct="1"/>
            <a:r>
              <a:rPr lang="en-US" smtClean="0"/>
              <a:t>January 4, 2012</a:t>
            </a:r>
          </a:p>
        </p:txBody>
      </p:sp>
      <p:pic>
        <p:nvPicPr>
          <p:cNvPr id="27651" name="Picture 6" descr="AMER0806_125-Logo_Corporate.png"/>
          <p:cNvPicPr>
            <a:picLocks noChangeAspect="1"/>
          </p:cNvPicPr>
          <p:nvPr/>
        </p:nvPicPr>
        <p:blipFill>
          <a:blip r:embed="rId3"/>
          <a:srcRect/>
          <a:stretch>
            <a:fillRect/>
          </a:stretch>
        </p:blipFill>
        <p:spPr bwMode="auto">
          <a:xfrm>
            <a:off x="533400" y="5440363"/>
            <a:ext cx="1301750" cy="12160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dissolve">
                                      <p:cBhvr>
                                        <p:cTn id="7" dur="500"/>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dissolve">
                                      <p:cBhvr>
                                        <p:cTn id="12" dur="5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4" name="Picture 8" descr="team work"/>
          <p:cNvPicPr>
            <a:picLocks noChangeAspect="1" noChangeArrowheads="1"/>
          </p:cNvPicPr>
          <p:nvPr/>
        </p:nvPicPr>
        <p:blipFill>
          <a:blip r:embed="rId4"/>
          <a:srcRect/>
          <a:stretch>
            <a:fillRect/>
          </a:stretch>
        </p:blipFill>
        <p:spPr bwMode="auto">
          <a:xfrm>
            <a:off x="7221538" y="549275"/>
            <a:ext cx="1497012" cy="1189038"/>
          </a:xfrm>
          <a:prstGeom prst="rect">
            <a:avLst/>
          </a:prstGeom>
          <a:noFill/>
          <a:ln w="9525">
            <a:noFill/>
            <a:miter lim="800000"/>
            <a:headEnd/>
            <a:tailEnd/>
          </a:ln>
        </p:spPr>
      </p:pic>
      <p:sp>
        <p:nvSpPr>
          <p:cNvPr id="250885" name="Rectangle 2"/>
          <p:cNvSpPr>
            <a:spLocks noGrp="1" noChangeArrowheads="1"/>
          </p:cNvSpPr>
          <p:nvPr>
            <p:ph type="title" idx="4294967295"/>
          </p:nvPr>
        </p:nvSpPr>
        <p:spPr>
          <a:xfrm>
            <a:off x="381000" y="990600"/>
            <a:ext cx="6994525" cy="457200"/>
          </a:xfrm>
        </p:spPr>
        <p:txBody>
          <a:bodyPr/>
          <a:lstStyle/>
          <a:p>
            <a:r>
              <a:rPr lang="en-US" smtClean="0"/>
              <a:t>Desk Phone (in Inventory) Flow</a:t>
            </a:r>
          </a:p>
        </p:txBody>
      </p:sp>
      <p:graphicFrame>
        <p:nvGraphicFramePr>
          <p:cNvPr id="250883" name="Object 3"/>
          <p:cNvGraphicFramePr>
            <a:graphicFrameLocks noGrp="1" noChangeAspect="1"/>
          </p:cNvGraphicFramePr>
          <p:nvPr>
            <p:ph idx="4294967295"/>
          </p:nvPr>
        </p:nvGraphicFramePr>
        <p:xfrm>
          <a:off x="381000" y="1706563"/>
          <a:ext cx="8077200" cy="4433887"/>
        </p:xfrm>
        <a:graphic>
          <a:graphicData uri="http://schemas.openxmlformats.org/presentationml/2006/ole">
            <mc:AlternateContent xmlns:mc="http://schemas.openxmlformats.org/markup-compatibility/2006">
              <mc:Choice xmlns:v="urn:schemas-microsoft-com:vml" Requires="v">
                <p:oleObj spid="_x0000_s250885" name="Visio" r:id="rId5" imgW="9641967" imgH="5292471" progId="Visio.Drawing.11">
                  <p:embed/>
                </p:oleObj>
              </mc:Choice>
              <mc:Fallback>
                <p:oleObj name="Visio" r:id="rId5" imgW="9641967" imgH="5292471"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06563"/>
                        <a:ext cx="8077200" cy="443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86" name="Slide Number Placeholder 3"/>
          <p:cNvSpPr txBox="1">
            <a:spLocks noGrp="1"/>
          </p:cNvSpPr>
          <p:nvPr/>
        </p:nvSpPr>
        <p:spPr bwMode="auto">
          <a:xfrm>
            <a:off x="8534400" y="6553200"/>
            <a:ext cx="838200" cy="304800"/>
          </a:xfrm>
          <a:prstGeom prst="rect">
            <a:avLst/>
          </a:prstGeom>
          <a:noFill/>
          <a:ln w="9525">
            <a:noFill/>
            <a:miter lim="800000"/>
            <a:headEnd/>
            <a:tailEnd/>
          </a:ln>
        </p:spPr>
        <p:txBody>
          <a:bodyPr/>
          <a:lstStyle/>
          <a:p>
            <a:pPr algn="ctr" eaLnBrk="0" hangingPunct="0"/>
            <a:fld id="{3CF8BD3D-15C0-45B4-90C6-F5FDADECB431}" type="slidenum">
              <a:rPr lang="en-US" sz="1000">
                <a:solidFill>
                  <a:schemeClr val="bg1"/>
                </a:solidFill>
              </a:rPr>
              <a:pPr algn="ctr" eaLnBrk="0" hangingPunct="0"/>
              <a:t>10</a:t>
            </a:fld>
            <a:endParaRPr lang="en-US" sz="1400"/>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Number Placeholder 2"/>
          <p:cNvSpPr>
            <a:spLocks noGrp="1"/>
          </p:cNvSpPr>
          <p:nvPr>
            <p:ph type="sldNum" sz="quarter" idx="12"/>
          </p:nvPr>
        </p:nvSpPr>
        <p:spPr/>
        <p:txBody>
          <a:bodyPr/>
          <a:lstStyle/>
          <a:p>
            <a:pPr>
              <a:defRPr/>
            </a:pPr>
            <a:fld id="{11E081A3-5B71-4527-8253-56A05E40E381}" type="slidenum">
              <a:rPr lang="en-US" smtClean="0">
                <a:ea typeface="ＭＳ Ｐゴシック"/>
              </a:rPr>
              <a:pPr>
                <a:defRPr/>
              </a:pPr>
              <a:t>11</a:t>
            </a:fld>
            <a:endParaRPr lang="en-US" sz="1400" smtClean="0">
              <a:solidFill>
                <a:schemeClr val="tx1"/>
              </a:solidFill>
              <a:ea typeface="ＭＳ Ｐゴシック"/>
            </a:endParaRPr>
          </a:p>
        </p:txBody>
      </p:sp>
      <p:sp>
        <p:nvSpPr>
          <p:cNvPr id="252930" name="Title 3"/>
          <p:cNvSpPr>
            <a:spLocks noGrp="1"/>
          </p:cNvSpPr>
          <p:nvPr>
            <p:ph type="title"/>
          </p:nvPr>
        </p:nvSpPr>
        <p:spPr>
          <a:xfrm>
            <a:off x="381000" y="855663"/>
            <a:ext cx="7148513" cy="592137"/>
          </a:xfrm>
        </p:spPr>
        <p:txBody>
          <a:bodyPr/>
          <a:lstStyle/>
          <a:p>
            <a:pPr eaLnBrk="1" hangingPunct="1"/>
            <a:r>
              <a:rPr lang="en-US" smtClean="0"/>
              <a:t>Desk Phone in Inventory: Step-by-Step </a:t>
            </a:r>
          </a:p>
        </p:txBody>
      </p:sp>
      <p:sp>
        <p:nvSpPr>
          <p:cNvPr id="19" name="Rectangle 18"/>
          <p:cNvSpPr/>
          <p:nvPr/>
        </p:nvSpPr>
        <p:spPr bwMode="auto">
          <a:xfrm>
            <a:off x="595313" y="1890713"/>
            <a:ext cx="1619250" cy="152400"/>
          </a:xfrm>
          <a:prstGeom prst="rect">
            <a:avLst/>
          </a:prstGeom>
          <a:solidFill>
            <a:schemeClr val="accent1"/>
          </a:solidFill>
          <a:ln w="9525" cap="flat" cmpd="sng" algn="ctr">
            <a:noFill/>
            <a:prstDash val="solid"/>
            <a:round/>
            <a:headEnd type="none" w="med" len="med"/>
            <a:tailEnd type="none" w="med" len="med"/>
          </a:ln>
          <a:effectLst/>
        </p:spPr>
        <p:txBody>
          <a:bodyPr anchor="ctr"/>
          <a:lstStyle/>
          <a:p>
            <a:pPr eaLnBrk="0" hangingPunct="0">
              <a:defRPr/>
            </a:pPr>
            <a:r>
              <a:rPr lang="en-US" sz="1050" b="1" dirty="0">
                <a:solidFill>
                  <a:schemeClr val="bg1"/>
                </a:solidFill>
                <a:ea typeface="ＭＳ Ｐゴシック" charset="-128"/>
                <a:cs typeface="+mn-cs"/>
              </a:rPr>
              <a:t>Step 1</a:t>
            </a:r>
          </a:p>
        </p:txBody>
      </p:sp>
      <p:sp>
        <p:nvSpPr>
          <p:cNvPr id="252932" name="Pentagon 13"/>
          <p:cNvSpPr>
            <a:spLocks noChangeArrowheads="1"/>
          </p:cNvSpPr>
          <p:nvPr/>
        </p:nvSpPr>
        <p:spPr bwMode="auto">
          <a:xfrm>
            <a:off x="5797550" y="2122488"/>
            <a:ext cx="2636838" cy="2371725"/>
          </a:xfrm>
          <a:prstGeom prst="homePlate">
            <a:avLst>
              <a:gd name="adj" fmla="val 17598"/>
            </a:avLst>
          </a:prstGeom>
          <a:solidFill>
            <a:srgbClr val="EAEAEA"/>
          </a:solidFill>
          <a:ln w="19050" algn="ctr">
            <a:solidFill>
              <a:srgbClr val="FFFFFF"/>
            </a:solidFill>
            <a:round/>
            <a:headEnd/>
            <a:tailEnd/>
          </a:ln>
        </p:spPr>
        <p:txBody>
          <a:bodyPr lIns="365760"/>
          <a:lstStyle/>
          <a:p>
            <a:pPr algn="ctr"/>
            <a:r>
              <a:rPr lang="en-US" altLang="zh-TW" sz="1200" b="1">
                <a:solidFill>
                  <a:srgbClr val="D5D5D5"/>
                </a:solidFill>
              </a:rPr>
              <a:t>A Field Services Technician (FST)</a:t>
            </a:r>
          </a:p>
          <a:p>
            <a:pPr algn="ctr"/>
            <a:r>
              <a:rPr lang="en-US" altLang="zh-TW" sz="1200" b="1">
                <a:solidFill>
                  <a:srgbClr val="D5D5D5"/>
                </a:solidFill>
              </a:rPr>
              <a:t>creates an asset tag, records the MAC and DID numbers, and creates a work order for NetCom.</a:t>
            </a:r>
          </a:p>
          <a:p>
            <a:endParaRPr lang="en-US"/>
          </a:p>
        </p:txBody>
      </p:sp>
      <p:sp>
        <p:nvSpPr>
          <p:cNvPr id="252933" name="Pentagon 12"/>
          <p:cNvSpPr>
            <a:spLocks noChangeArrowheads="1"/>
          </p:cNvSpPr>
          <p:nvPr/>
        </p:nvSpPr>
        <p:spPr bwMode="auto">
          <a:xfrm>
            <a:off x="3841750" y="2122488"/>
            <a:ext cx="2470150" cy="2371725"/>
          </a:xfrm>
          <a:prstGeom prst="homePlate">
            <a:avLst>
              <a:gd name="adj" fmla="val 16486"/>
            </a:avLst>
          </a:prstGeom>
          <a:solidFill>
            <a:srgbClr val="EAEAEA"/>
          </a:solidFill>
          <a:ln w="19050" algn="ctr">
            <a:solidFill>
              <a:srgbClr val="FFFFFF"/>
            </a:solidFill>
            <a:round/>
            <a:headEnd/>
            <a:tailEnd/>
          </a:ln>
        </p:spPr>
        <p:txBody>
          <a:bodyPr lIns="548640"/>
          <a:lstStyle/>
          <a:p>
            <a:pPr algn="ctr"/>
            <a:r>
              <a:rPr lang="en-US" altLang="zh-TW" sz="1200" b="1">
                <a:solidFill>
                  <a:srgbClr val="D5D5D5"/>
                </a:solidFill>
              </a:rPr>
              <a:t>Field Services (FS) receives the work order, and checks inventory. </a:t>
            </a:r>
          </a:p>
          <a:p>
            <a:endParaRPr lang="en-US"/>
          </a:p>
        </p:txBody>
      </p:sp>
      <p:sp>
        <p:nvSpPr>
          <p:cNvPr id="252934" name="Pentagon 8"/>
          <p:cNvSpPr>
            <a:spLocks noChangeArrowheads="1"/>
          </p:cNvSpPr>
          <p:nvPr/>
        </p:nvSpPr>
        <p:spPr bwMode="auto">
          <a:xfrm>
            <a:off x="2201863" y="2122488"/>
            <a:ext cx="2257425" cy="2371725"/>
          </a:xfrm>
          <a:prstGeom prst="homePlate">
            <a:avLst>
              <a:gd name="adj" fmla="val 16514"/>
            </a:avLst>
          </a:prstGeom>
          <a:solidFill>
            <a:srgbClr val="EAEAEA"/>
          </a:solidFill>
          <a:ln w="19050" algn="ctr">
            <a:solidFill>
              <a:srgbClr val="FFFFFF"/>
            </a:solidFill>
            <a:round/>
            <a:headEnd/>
            <a:tailEnd/>
          </a:ln>
        </p:spPr>
        <p:txBody>
          <a:bodyPr lIns="182880"/>
          <a:lstStyle/>
          <a:p>
            <a:pPr algn="ctr"/>
            <a:r>
              <a:rPr lang="en-US" altLang="zh-TW" sz="1200" b="1">
                <a:solidFill>
                  <a:srgbClr val="D5D5D5"/>
                </a:solidFill>
              </a:rPr>
              <a:t>Service Desk (SD) receives request, and performs the initial analysis. </a:t>
            </a:r>
          </a:p>
          <a:p>
            <a:endParaRPr lang="en-US"/>
          </a:p>
        </p:txBody>
      </p:sp>
      <p:sp>
        <p:nvSpPr>
          <p:cNvPr id="252935" name="Pentagon 7"/>
          <p:cNvSpPr>
            <a:spLocks noChangeArrowheads="1"/>
          </p:cNvSpPr>
          <p:nvPr/>
        </p:nvSpPr>
        <p:spPr bwMode="auto">
          <a:xfrm>
            <a:off x="547688" y="2122488"/>
            <a:ext cx="1955800" cy="2371725"/>
          </a:xfrm>
          <a:prstGeom prst="homePlate">
            <a:avLst>
              <a:gd name="adj" fmla="val 16514"/>
            </a:avLst>
          </a:prstGeom>
          <a:gradFill rotWithShape="0">
            <a:gsLst>
              <a:gs pos="0">
                <a:srgbClr val="88C5FB"/>
              </a:gs>
              <a:gs pos="50000">
                <a:srgbClr val="B8D9FB"/>
              </a:gs>
              <a:gs pos="100000">
                <a:srgbClr val="DDECFC"/>
              </a:gs>
            </a:gsLst>
            <a:lin ang="5400000"/>
          </a:gradFill>
          <a:ln w="19050" algn="ctr">
            <a:solidFill>
              <a:srgbClr val="FFFFFF"/>
            </a:solidFill>
            <a:round/>
            <a:headEnd/>
            <a:tailEnd/>
          </a:ln>
        </p:spPr>
        <p:txBody>
          <a:bodyPr anchor="b"/>
          <a:lstStyle/>
          <a:p>
            <a:pPr algn="ctr"/>
            <a:r>
              <a:rPr lang="en-US" altLang="zh-TW" sz="1200" b="1">
                <a:solidFill>
                  <a:srgbClr val="333333"/>
                </a:solidFill>
              </a:rPr>
              <a:t>A Join/Move/Leave service request is submitted through  SD Online</a:t>
            </a:r>
          </a:p>
          <a:p>
            <a:endParaRPr lang="en-US"/>
          </a:p>
        </p:txBody>
      </p:sp>
      <p:sp>
        <p:nvSpPr>
          <p:cNvPr id="252936" name="Rectangle 19"/>
          <p:cNvSpPr>
            <a:spLocks noChangeArrowheads="1"/>
          </p:cNvSpPr>
          <p:nvPr/>
        </p:nvSpPr>
        <p:spPr bwMode="auto">
          <a:xfrm>
            <a:off x="577850" y="4657725"/>
            <a:ext cx="7566025" cy="1392238"/>
          </a:xfrm>
          <a:prstGeom prst="rect">
            <a:avLst/>
          </a:prstGeom>
          <a:solidFill>
            <a:srgbClr val="EEF4FA"/>
          </a:solidFill>
          <a:ln w="9525" algn="ctr">
            <a:solidFill>
              <a:srgbClr val="38AAFF"/>
            </a:solidFill>
            <a:round/>
            <a:headEnd/>
            <a:tailEnd/>
          </a:ln>
        </p:spPr>
        <p:txBody>
          <a:bodyPr/>
          <a:lstStyle/>
          <a:p>
            <a:r>
              <a:rPr lang="en-US" altLang="zh-TW" sz="1700">
                <a:solidFill>
                  <a:srgbClr val="666666"/>
                </a:solidFill>
              </a:rPr>
              <a:t>Depending on the circumstances either a Human Resources representative or a Functional Manager submits a </a:t>
            </a:r>
            <a:r>
              <a:rPr lang="en-US" altLang="zh-TW" sz="1700" b="1">
                <a:solidFill>
                  <a:srgbClr val="666666"/>
                </a:solidFill>
              </a:rPr>
              <a:t>Join/Move/Leave </a:t>
            </a:r>
            <a:r>
              <a:rPr lang="en-US" altLang="zh-TW" sz="1700">
                <a:solidFill>
                  <a:srgbClr val="666666"/>
                </a:solidFill>
              </a:rPr>
              <a:t>service request form in Service Desk (SD) Online. </a:t>
            </a:r>
          </a:p>
          <a:p>
            <a:endParaRPr lang="en-US" altLang="zh-TW" sz="1700">
              <a:solidFill>
                <a:srgbClr val="666666"/>
              </a:solidFill>
            </a:endParaRPr>
          </a:p>
          <a:p>
            <a:r>
              <a:rPr lang="en-US" altLang="zh-TW" sz="1700">
                <a:solidFill>
                  <a:srgbClr val="666666"/>
                </a:solidFill>
              </a:rPr>
              <a:t>This is where you’ll find the option for a desk phone. </a:t>
            </a:r>
          </a:p>
          <a:p>
            <a:endParaRPr lang="en-US" altLang="zh-TW" sz="1700">
              <a:solidFill>
                <a:srgbClr val="666666"/>
              </a:solidFill>
            </a:endParaRPr>
          </a:p>
          <a:p>
            <a:endParaRPr lang="en-US" altLang="zh-TW" sz="1700">
              <a:solidFill>
                <a:srgbClr val="666666"/>
              </a:solidFill>
            </a:endParaRPr>
          </a:p>
          <a:p>
            <a:endParaRPr lang="en-US" altLang="zh-TW" sz="1700">
              <a:solidFill>
                <a:srgbClr val="666666"/>
              </a:solidFill>
            </a:endParaRPr>
          </a:p>
          <a:p>
            <a:r>
              <a:rPr lang="en-US" altLang="zh-TW" sz="1700">
                <a:solidFill>
                  <a:srgbClr val="666666"/>
                </a:solidFill>
              </a:rPr>
              <a:t> </a:t>
            </a:r>
          </a:p>
          <a:p>
            <a:endParaRPr lang="en-US"/>
          </a:p>
        </p:txBody>
      </p:sp>
      <p:pic>
        <p:nvPicPr>
          <p:cNvPr id="252937" name="Picture 10" descr="training1"/>
          <p:cNvPicPr>
            <a:picLocks noChangeAspect="1" noChangeArrowheads="1"/>
          </p:cNvPicPr>
          <p:nvPr/>
        </p:nvPicPr>
        <p:blipFill>
          <a:blip r:embed="rId3"/>
          <a:srcRect/>
          <a:stretch>
            <a:fillRect/>
          </a:stretch>
        </p:blipFill>
        <p:spPr bwMode="auto">
          <a:xfrm>
            <a:off x="7029450" y="587375"/>
            <a:ext cx="1719263" cy="149066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2" descr="training1"/>
          <p:cNvPicPr>
            <a:picLocks noChangeAspect="1" noChangeArrowheads="1"/>
          </p:cNvPicPr>
          <p:nvPr/>
        </p:nvPicPr>
        <p:blipFill>
          <a:blip r:embed="rId3"/>
          <a:srcRect/>
          <a:stretch>
            <a:fillRect/>
          </a:stretch>
        </p:blipFill>
        <p:spPr bwMode="auto">
          <a:xfrm>
            <a:off x="7605713" y="587375"/>
            <a:ext cx="1114425" cy="1036638"/>
          </a:xfrm>
          <a:prstGeom prst="rect">
            <a:avLst/>
          </a:prstGeom>
          <a:noFill/>
          <a:ln w="9525">
            <a:noFill/>
            <a:miter lim="800000"/>
            <a:headEnd/>
            <a:tailEnd/>
          </a:ln>
        </p:spPr>
      </p:pic>
      <p:sp>
        <p:nvSpPr>
          <p:cNvPr id="253953" name="Slide Number Placeholder 2"/>
          <p:cNvSpPr>
            <a:spLocks noGrp="1"/>
          </p:cNvSpPr>
          <p:nvPr>
            <p:ph type="sldNum" sz="quarter" idx="12"/>
          </p:nvPr>
        </p:nvSpPr>
        <p:spPr/>
        <p:txBody>
          <a:bodyPr/>
          <a:lstStyle/>
          <a:p>
            <a:pPr>
              <a:defRPr/>
            </a:pPr>
            <a:fld id="{44223B2E-0A33-459E-89E8-051A8F8F88ED}" type="slidenum">
              <a:rPr lang="en-US" smtClean="0">
                <a:ea typeface="ＭＳ Ｐゴシック"/>
              </a:rPr>
              <a:pPr>
                <a:defRPr/>
              </a:pPr>
              <a:t>12</a:t>
            </a:fld>
            <a:endParaRPr lang="en-US" sz="1400" smtClean="0">
              <a:solidFill>
                <a:schemeClr val="tx1"/>
              </a:solidFill>
              <a:ea typeface="ＭＳ Ｐゴシック"/>
            </a:endParaRPr>
          </a:p>
        </p:txBody>
      </p:sp>
      <p:sp>
        <p:nvSpPr>
          <p:cNvPr id="254979" name="Title 3"/>
          <p:cNvSpPr>
            <a:spLocks noGrp="1"/>
          </p:cNvSpPr>
          <p:nvPr>
            <p:ph type="title"/>
          </p:nvPr>
        </p:nvSpPr>
        <p:spPr>
          <a:xfrm>
            <a:off x="385763" y="817563"/>
            <a:ext cx="8077200" cy="457200"/>
          </a:xfrm>
        </p:spPr>
        <p:txBody>
          <a:bodyPr/>
          <a:lstStyle/>
          <a:p>
            <a:pPr eaLnBrk="1" hangingPunct="1"/>
            <a:r>
              <a:rPr lang="en-US" smtClean="0"/>
              <a:t/>
            </a:r>
            <a:br>
              <a:rPr lang="en-US" smtClean="0"/>
            </a:br>
            <a:r>
              <a:rPr lang="en-US" smtClean="0"/>
              <a:t>Desk Phone in Inventory</a:t>
            </a:r>
          </a:p>
        </p:txBody>
      </p:sp>
      <p:grpSp>
        <p:nvGrpSpPr>
          <p:cNvPr id="254980" name="Group 13"/>
          <p:cNvGrpSpPr>
            <a:grpSpLocks/>
          </p:cNvGrpSpPr>
          <p:nvPr/>
        </p:nvGrpSpPr>
        <p:grpSpPr bwMode="auto">
          <a:xfrm>
            <a:off x="501650" y="1624013"/>
            <a:ext cx="7720013" cy="2366962"/>
            <a:chOff x="1588477" y="2133600"/>
            <a:chExt cx="5715000" cy="1752600"/>
          </a:xfrm>
        </p:grpSpPr>
        <p:sp>
          <p:nvSpPr>
            <p:cNvPr id="15" name="Pentagon 14"/>
            <p:cNvSpPr/>
            <p:nvPr/>
          </p:nvSpPr>
          <p:spPr bwMode="auto">
            <a:xfrm>
              <a:off x="5474865" y="2133600"/>
              <a:ext cx="1828612" cy="1752600"/>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lIns="365760"/>
            <a:lstStyle/>
            <a:p>
              <a:pPr algn="ctr" eaLnBrk="0" hangingPunct="0">
                <a:defRPr/>
              </a:pPr>
              <a:r>
                <a:rPr lang="en-US" sz="1200" b="1">
                  <a:solidFill>
                    <a:srgbClr val="D5D5D5"/>
                  </a:solidFill>
                  <a:ea typeface="ＭＳ Ｐゴシック" charset="-128"/>
                  <a:cs typeface="+mn-cs"/>
                </a:rPr>
                <a:t>A Field Services Technician (FST)</a:t>
              </a:r>
            </a:p>
            <a:p>
              <a:pPr algn="ctr" eaLnBrk="0" hangingPunct="0">
                <a:defRPr/>
              </a:pPr>
              <a:r>
                <a:rPr lang="en-US" sz="1200" b="1">
                  <a:solidFill>
                    <a:srgbClr val="D5D5D5"/>
                  </a:solidFill>
                  <a:ea typeface="ＭＳ Ｐゴシック" charset="-128"/>
                  <a:cs typeface="+mn-cs"/>
                </a:rPr>
                <a:t>creates an asset tag, records the MAC and DID numbers, and creates a work order for NetCom.</a:t>
              </a:r>
            </a:p>
          </p:txBody>
        </p:sp>
        <p:sp>
          <p:nvSpPr>
            <p:cNvPr id="16" name="Pentagon 15"/>
            <p:cNvSpPr/>
            <p:nvPr/>
          </p:nvSpPr>
          <p:spPr bwMode="auto">
            <a:xfrm>
              <a:off x="4027018" y="2133600"/>
              <a:ext cx="1828612" cy="1752600"/>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lIns="548640"/>
            <a:lstStyle/>
            <a:p>
              <a:pPr algn="ctr" eaLnBrk="0" hangingPunct="0">
                <a:defRPr/>
              </a:pPr>
              <a:r>
                <a:rPr lang="en-US" sz="1200" b="1">
                  <a:solidFill>
                    <a:srgbClr val="D5D5D5"/>
                  </a:solidFill>
                  <a:ea typeface="ＭＳ Ｐゴシック" charset="-128"/>
                  <a:cs typeface="+mn-cs"/>
                </a:rPr>
                <a:t>Field Services (FS) receives the work order &amp; and checks inventory. </a:t>
              </a:r>
            </a:p>
            <a:p>
              <a:pPr algn="ctr" eaLnBrk="0" hangingPunct="0">
                <a:defRPr/>
              </a:pPr>
              <a:r>
                <a:rPr lang="en-US" sz="1200" b="1">
                  <a:solidFill>
                    <a:srgbClr val="D5D5D5"/>
                  </a:solidFill>
                  <a:ea typeface="ＭＳ Ｐゴシック" charset="-128"/>
                  <a:cs typeface="+mn-cs"/>
                </a:rPr>
                <a:t>.  </a:t>
              </a:r>
            </a:p>
          </p:txBody>
        </p:sp>
        <p:sp>
          <p:nvSpPr>
            <p:cNvPr id="17" name="Pentagon 16"/>
            <p:cNvSpPr/>
            <p:nvPr/>
          </p:nvSpPr>
          <p:spPr bwMode="auto">
            <a:xfrm>
              <a:off x="2813036" y="2133600"/>
              <a:ext cx="1671135" cy="1752600"/>
            </a:xfrm>
            <a:prstGeom prst="homePlate">
              <a:avLst>
                <a:gd name="adj" fmla="val 1651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solidFill>
                <a:schemeClr val="bg1"/>
              </a:solidFill>
              <a:prstDash val="solid"/>
              <a:round/>
              <a:headEnd type="none" w="med" len="med"/>
              <a:tailEnd type="none" w="med" len="med"/>
            </a:ln>
            <a:effectLst/>
          </p:spPr>
          <p:txBody>
            <a:bodyPr lIns="182880" anchor="b"/>
            <a:lstStyle/>
            <a:p>
              <a:pPr algn="ctr" eaLnBrk="0" hangingPunct="0">
                <a:defRPr/>
              </a:pPr>
              <a:r>
                <a:rPr lang="en-US" sz="1200" b="1">
                  <a:solidFill>
                    <a:srgbClr val="333333"/>
                  </a:solidFill>
                  <a:ea typeface="ＭＳ Ｐゴシック" charset="-128"/>
                  <a:cs typeface="+mn-cs"/>
                </a:rPr>
                <a:t>Service Desk receives request and performs the initial analysis.</a:t>
              </a:r>
            </a:p>
          </p:txBody>
        </p:sp>
        <p:sp>
          <p:nvSpPr>
            <p:cNvPr id="18" name="Pentagon 17"/>
            <p:cNvSpPr/>
            <p:nvPr/>
          </p:nvSpPr>
          <p:spPr bwMode="auto">
            <a:xfrm>
              <a:off x="1588477" y="2133600"/>
              <a:ext cx="1447847" cy="1752600"/>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a:lstStyle/>
            <a:p>
              <a:pPr algn="ctr">
                <a:defRPr/>
              </a:pPr>
              <a:r>
                <a:rPr lang="en-US" sz="1200" b="1">
                  <a:solidFill>
                    <a:srgbClr val="D5D5D5"/>
                  </a:solidFill>
                </a:rPr>
                <a:t>A Join/Move/Leave service request is submitted through  SD Online</a:t>
              </a:r>
            </a:p>
          </p:txBody>
        </p:sp>
      </p:grpSp>
      <p:sp>
        <p:nvSpPr>
          <p:cNvPr id="31" name="Rectangle 30"/>
          <p:cNvSpPr/>
          <p:nvPr/>
        </p:nvSpPr>
        <p:spPr bwMode="auto">
          <a:xfrm>
            <a:off x="2190750" y="1470025"/>
            <a:ext cx="1855788" cy="152400"/>
          </a:xfrm>
          <a:prstGeom prst="rect">
            <a:avLst/>
          </a:prstGeom>
          <a:solidFill>
            <a:schemeClr val="accent1"/>
          </a:solidFill>
          <a:ln w="9525" cap="flat" cmpd="sng" algn="ctr">
            <a:noFill/>
            <a:prstDash val="solid"/>
            <a:round/>
            <a:headEnd type="none" w="med" len="med"/>
            <a:tailEnd type="none" w="med" len="med"/>
          </a:ln>
          <a:effectLst/>
        </p:spPr>
        <p:txBody>
          <a:bodyPr anchor="ctr"/>
          <a:lstStyle/>
          <a:p>
            <a:pPr eaLnBrk="0" hangingPunct="0">
              <a:defRPr/>
            </a:pPr>
            <a:r>
              <a:rPr lang="en-US" sz="1050" b="1" dirty="0">
                <a:solidFill>
                  <a:schemeClr val="bg1"/>
                </a:solidFill>
                <a:ea typeface="ＭＳ Ｐゴシック" charset="-128"/>
                <a:cs typeface="+mn-cs"/>
              </a:rPr>
              <a:t>Step 2</a:t>
            </a:r>
          </a:p>
        </p:txBody>
      </p:sp>
      <p:sp>
        <p:nvSpPr>
          <p:cNvPr id="11" name="Rectangle 10"/>
          <p:cNvSpPr/>
          <p:nvPr/>
        </p:nvSpPr>
        <p:spPr bwMode="auto">
          <a:xfrm>
            <a:off x="501650" y="4081463"/>
            <a:ext cx="7796213" cy="2112962"/>
          </a:xfrm>
          <a:prstGeom prst="rect">
            <a:avLst/>
          </a:prstGeom>
          <a:solidFill>
            <a:schemeClr val="accent5">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eaLnBrk="0" hangingPunct="0">
              <a:defRPr/>
            </a:pPr>
            <a:r>
              <a:rPr lang="en-US" sz="1600"/>
              <a:t>The Service Desk (SD) receives the request, performs an initial analysis, creates a service ticket, (which auto-generates  a work order for Field Services (FS), auto- determines the approval chain, and auto generates email notifications to the appropriate approvers.  </a:t>
            </a:r>
          </a:p>
          <a:p>
            <a:pPr eaLnBrk="0" hangingPunct="0">
              <a:defRPr/>
            </a:pPr>
            <a:endParaRPr lang="en-US" sz="1600"/>
          </a:p>
          <a:p>
            <a:pPr eaLnBrk="0" hangingPunct="0">
              <a:defRPr/>
            </a:pPr>
            <a:r>
              <a:rPr lang="en-US" sz="1600"/>
              <a:t>	</a:t>
            </a:r>
            <a:r>
              <a:rPr lang="en-US" sz="1600" i="1"/>
              <a:t>Field Services receives the </a:t>
            </a:r>
            <a:r>
              <a:rPr lang="en-US" sz="1600" b="1" i="1"/>
              <a:t>FIRST</a:t>
            </a:r>
            <a:r>
              <a:rPr lang="en-US" sz="1600" i="1"/>
              <a:t> work order for the process</a:t>
            </a:r>
            <a:r>
              <a:rPr lang="en-US" sz="1600"/>
              <a:t>. </a:t>
            </a:r>
          </a:p>
        </p:txBody>
      </p:sp>
      <p:pic>
        <p:nvPicPr>
          <p:cNvPr id="254989" name="Picture 13" descr="blue checkmark"/>
          <p:cNvPicPr>
            <a:picLocks noChangeAspect="1" noChangeArrowheads="1"/>
          </p:cNvPicPr>
          <p:nvPr/>
        </p:nvPicPr>
        <p:blipFill>
          <a:blip r:embed="rId4"/>
          <a:srcRect/>
          <a:stretch>
            <a:fillRect/>
          </a:stretch>
        </p:blipFill>
        <p:spPr bwMode="auto">
          <a:xfrm>
            <a:off x="962025" y="5195888"/>
            <a:ext cx="538163" cy="538162"/>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Number Placeholder 2"/>
          <p:cNvSpPr>
            <a:spLocks noGrp="1"/>
          </p:cNvSpPr>
          <p:nvPr>
            <p:ph type="sldNum" sz="quarter" idx="12"/>
          </p:nvPr>
        </p:nvSpPr>
        <p:spPr/>
        <p:txBody>
          <a:bodyPr/>
          <a:lstStyle/>
          <a:p>
            <a:pPr>
              <a:defRPr/>
            </a:pPr>
            <a:fld id="{13B036AE-1C88-4321-8F2D-D9721CADC9DC}" type="slidenum">
              <a:rPr lang="en-US" smtClean="0">
                <a:ea typeface="ＭＳ Ｐゴシック"/>
              </a:rPr>
              <a:pPr>
                <a:defRPr/>
              </a:pPr>
              <a:t>13</a:t>
            </a:fld>
            <a:endParaRPr lang="en-US" sz="1400" smtClean="0">
              <a:solidFill>
                <a:schemeClr val="tx1"/>
              </a:solidFill>
              <a:ea typeface="ＭＳ Ｐゴシック"/>
            </a:endParaRPr>
          </a:p>
        </p:txBody>
      </p:sp>
      <p:sp>
        <p:nvSpPr>
          <p:cNvPr id="257026" name="Title 3"/>
          <p:cNvSpPr>
            <a:spLocks noGrp="1"/>
          </p:cNvSpPr>
          <p:nvPr>
            <p:ph type="title"/>
          </p:nvPr>
        </p:nvSpPr>
        <p:spPr/>
        <p:txBody>
          <a:bodyPr/>
          <a:lstStyle/>
          <a:p>
            <a:pPr eaLnBrk="1" hangingPunct="1"/>
            <a:r>
              <a:rPr lang="en-US" smtClean="0"/>
              <a:t>Desk Phone in Inventory</a:t>
            </a:r>
          </a:p>
        </p:txBody>
      </p:sp>
      <p:grpSp>
        <p:nvGrpSpPr>
          <p:cNvPr id="257027" name="Group 13"/>
          <p:cNvGrpSpPr>
            <a:grpSpLocks/>
          </p:cNvGrpSpPr>
          <p:nvPr/>
        </p:nvGrpSpPr>
        <p:grpSpPr bwMode="auto">
          <a:xfrm>
            <a:off x="461963" y="1854200"/>
            <a:ext cx="7720012" cy="2366963"/>
            <a:chOff x="1588477" y="2133600"/>
            <a:chExt cx="5715000" cy="1752600"/>
          </a:xfrm>
        </p:grpSpPr>
        <p:sp>
          <p:nvSpPr>
            <p:cNvPr id="15" name="Pentagon 14"/>
            <p:cNvSpPr/>
            <p:nvPr/>
          </p:nvSpPr>
          <p:spPr bwMode="auto">
            <a:xfrm>
              <a:off x="5474865" y="2133600"/>
              <a:ext cx="1828612" cy="1752600"/>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lIns="365760"/>
            <a:lstStyle/>
            <a:p>
              <a:pPr eaLnBrk="0" hangingPunct="0">
                <a:defRPr/>
              </a:pPr>
              <a:endParaRPr lang="en-US" sz="1400" b="1">
                <a:solidFill>
                  <a:srgbClr val="D5D5D5"/>
                </a:solidFill>
                <a:ea typeface="ＭＳ Ｐゴシック" charset="-128"/>
                <a:cs typeface="+mn-cs"/>
              </a:endParaRPr>
            </a:p>
          </p:txBody>
        </p:sp>
        <p:sp>
          <p:nvSpPr>
            <p:cNvPr id="16" name="Pentagon 15"/>
            <p:cNvSpPr/>
            <p:nvPr/>
          </p:nvSpPr>
          <p:spPr bwMode="auto">
            <a:xfrm>
              <a:off x="4027018" y="2133600"/>
              <a:ext cx="1828612" cy="1752600"/>
            </a:xfrm>
            <a:prstGeom prst="homePlate">
              <a:avLst>
                <a:gd name="adj" fmla="val 1651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solidFill>
                <a:schemeClr val="bg1"/>
              </a:solidFill>
              <a:prstDash val="solid"/>
              <a:round/>
              <a:headEnd type="none" w="med" len="med"/>
              <a:tailEnd type="none" w="med" len="med"/>
            </a:ln>
            <a:effectLst/>
          </p:spPr>
          <p:txBody>
            <a:bodyPr lIns="548640" anchor="b"/>
            <a:lstStyle/>
            <a:p>
              <a:pPr algn="ctr" eaLnBrk="0" hangingPunct="0">
                <a:defRPr/>
              </a:pPr>
              <a:r>
                <a:rPr lang="en-US" sz="1200" b="1">
                  <a:solidFill>
                    <a:srgbClr val="333333"/>
                  </a:solidFill>
                </a:rPr>
                <a:t>Field Services (FS) receives the work order, and checks inventory.  </a:t>
              </a:r>
            </a:p>
          </p:txBody>
        </p:sp>
        <p:sp>
          <p:nvSpPr>
            <p:cNvPr id="17" name="Pentagon 16"/>
            <p:cNvSpPr/>
            <p:nvPr/>
          </p:nvSpPr>
          <p:spPr bwMode="auto">
            <a:xfrm>
              <a:off x="2813036" y="2133600"/>
              <a:ext cx="1671135" cy="1752600"/>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lIns="182880"/>
            <a:lstStyle/>
            <a:p>
              <a:pPr algn="ctr" eaLnBrk="0" hangingPunct="0">
                <a:defRPr/>
              </a:pPr>
              <a:r>
                <a:rPr lang="en-US" sz="1200" b="1">
                  <a:solidFill>
                    <a:srgbClr val="D5D5D5"/>
                  </a:solidFill>
                  <a:ea typeface="ＭＳ Ｐゴシック" charset="-128"/>
                  <a:cs typeface="+mn-cs"/>
                </a:rPr>
                <a:t>Service Desk (SD) receives request, and performs the initial analysis. </a:t>
              </a:r>
            </a:p>
          </p:txBody>
        </p:sp>
        <p:sp>
          <p:nvSpPr>
            <p:cNvPr id="18" name="Pentagon 17"/>
            <p:cNvSpPr/>
            <p:nvPr/>
          </p:nvSpPr>
          <p:spPr bwMode="auto">
            <a:xfrm>
              <a:off x="1588477" y="2133600"/>
              <a:ext cx="1447847" cy="1752600"/>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a:lstStyle/>
            <a:p>
              <a:pPr algn="ctr" eaLnBrk="0" hangingPunct="0">
                <a:defRPr/>
              </a:pPr>
              <a:r>
                <a:rPr lang="en-US" sz="1200" b="1">
                  <a:solidFill>
                    <a:srgbClr val="D5D5D5"/>
                  </a:solidFill>
                </a:rPr>
                <a:t>A Join/Move/Leave service request is submitted through  SD Online</a:t>
              </a:r>
            </a:p>
          </p:txBody>
        </p:sp>
      </p:grpSp>
      <p:sp>
        <p:nvSpPr>
          <p:cNvPr id="20" name="Rectangle 19"/>
          <p:cNvSpPr/>
          <p:nvPr/>
        </p:nvSpPr>
        <p:spPr bwMode="auto">
          <a:xfrm>
            <a:off x="3995738" y="1662113"/>
            <a:ext cx="1820862" cy="152400"/>
          </a:xfrm>
          <a:prstGeom prst="rect">
            <a:avLst/>
          </a:prstGeom>
          <a:solidFill>
            <a:schemeClr val="accent1"/>
          </a:solidFill>
          <a:ln w="9525" cap="flat" cmpd="sng" algn="ctr">
            <a:noFill/>
            <a:prstDash val="solid"/>
            <a:round/>
            <a:headEnd type="none" w="med" len="med"/>
            <a:tailEnd type="none" w="med" len="med"/>
          </a:ln>
          <a:effectLst/>
        </p:spPr>
        <p:txBody>
          <a:bodyPr anchor="ctr"/>
          <a:lstStyle/>
          <a:p>
            <a:pPr eaLnBrk="0" hangingPunct="0">
              <a:defRPr/>
            </a:pPr>
            <a:r>
              <a:rPr lang="en-US" sz="1050" b="1" dirty="0">
                <a:solidFill>
                  <a:schemeClr val="bg1"/>
                </a:solidFill>
                <a:ea typeface="ＭＳ Ｐゴシック" charset="-128"/>
                <a:cs typeface="+mn-cs"/>
              </a:rPr>
              <a:t>Step 3</a:t>
            </a:r>
          </a:p>
        </p:txBody>
      </p:sp>
      <p:sp>
        <p:nvSpPr>
          <p:cNvPr id="11" name="Rectangle 10"/>
          <p:cNvSpPr/>
          <p:nvPr/>
        </p:nvSpPr>
        <p:spPr bwMode="auto">
          <a:xfrm>
            <a:off x="577850" y="4311650"/>
            <a:ext cx="7308850" cy="1389063"/>
          </a:xfrm>
          <a:prstGeom prst="rect">
            <a:avLst/>
          </a:prstGeom>
          <a:solidFill>
            <a:schemeClr val="accent5">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eaLnBrk="0" hangingPunct="0">
              <a:defRPr/>
            </a:pPr>
            <a:r>
              <a:rPr lang="en-US" sz="1700"/>
              <a:t>Field Services (FS) receives the work order, performs an initial analysis including checking the inventory management system to determine if a desk phone is in stock. </a:t>
            </a:r>
          </a:p>
          <a:p>
            <a:pPr eaLnBrk="0" hangingPunct="0">
              <a:defRPr/>
            </a:pPr>
            <a:endParaRPr lang="en-US" sz="1700"/>
          </a:p>
          <a:p>
            <a:pPr eaLnBrk="0" hangingPunct="0">
              <a:defRPr/>
            </a:pPr>
            <a:r>
              <a:rPr lang="en-US" sz="1700"/>
              <a:t>In this example, the desk phone </a:t>
            </a:r>
            <a:r>
              <a:rPr lang="en-US" sz="1700" i="1"/>
              <a:t>is in </a:t>
            </a:r>
            <a:r>
              <a:rPr lang="en-US" sz="1700"/>
              <a:t>inventory.</a:t>
            </a:r>
          </a:p>
        </p:txBody>
      </p:sp>
      <p:sp>
        <p:nvSpPr>
          <p:cNvPr id="55313" name="Text Box 17"/>
          <p:cNvSpPr txBox="1">
            <a:spLocks noChangeArrowheads="1"/>
          </p:cNvSpPr>
          <p:nvPr/>
        </p:nvSpPr>
        <p:spPr bwMode="auto">
          <a:xfrm>
            <a:off x="6108700" y="1854200"/>
            <a:ext cx="1804988" cy="13700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200" b="1">
                <a:solidFill>
                  <a:srgbClr val="D3D3D3"/>
                </a:solidFill>
                <a:ea typeface="ＭＳ Ｐゴシック" charset="-128"/>
                <a:cs typeface="+mn-cs"/>
              </a:rPr>
              <a:t>A Field Services Technician (FST) creates an asset tag, records the MAC and DID numbers, and creates a work order for NetCom.</a:t>
            </a:r>
          </a:p>
        </p:txBody>
      </p:sp>
      <p:pic>
        <p:nvPicPr>
          <p:cNvPr id="257031" name="Picture 12" descr="training1"/>
          <p:cNvPicPr>
            <a:picLocks noChangeAspect="1" noChangeArrowheads="1"/>
          </p:cNvPicPr>
          <p:nvPr/>
        </p:nvPicPr>
        <p:blipFill>
          <a:blip r:embed="rId3"/>
          <a:srcRect/>
          <a:stretch>
            <a:fillRect/>
          </a:stretch>
        </p:blipFill>
        <p:spPr bwMode="auto">
          <a:xfrm>
            <a:off x="7605713" y="587375"/>
            <a:ext cx="1114425" cy="103663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Number Placeholder 2"/>
          <p:cNvSpPr>
            <a:spLocks noGrp="1"/>
          </p:cNvSpPr>
          <p:nvPr>
            <p:ph type="sldNum" sz="quarter" idx="12"/>
          </p:nvPr>
        </p:nvSpPr>
        <p:spPr/>
        <p:txBody>
          <a:bodyPr/>
          <a:lstStyle/>
          <a:p>
            <a:pPr>
              <a:defRPr/>
            </a:pPr>
            <a:fld id="{68CE6159-A543-43FD-88BC-844371A7113C}" type="slidenum">
              <a:rPr lang="en-US" smtClean="0">
                <a:ea typeface="ＭＳ Ｐゴシック"/>
              </a:rPr>
              <a:pPr>
                <a:defRPr/>
              </a:pPr>
              <a:t>14</a:t>
            </a:fld>
            <a:endParaRPr lang="en-US" sz="1400" smtClean="0">
              <a:solidFill>
                <a:schemeClr val="tx1"/>
              </a:solidFill>
              <a:ea typeface="ＭＳ Ｐゴシック"/>
            </a:endParaRPr>
          </a:p>
        </p:txBody>
      </p:sp>
      <p:sp>
        <p:nvSpPr>
          <p:cNvPr id="259074" name="Title 3"/>
          <p:cNvSpPr>
            <a:spLocks noGrp="1"/>
          </p:cNvSpPr>
          <p:nvPr>
            <p:ph type="title"/>
          </p:nvPr>
        </p:nvSpPr>
        <p:spPr/>
        <p:txBody>
          <a:bodyPr/>
          <a:lstStyle/>
          <a:p>
            <a:pPr eaLnBrk="1" hangingPunct="1"/>
            <a:r>
              <a:rPr lang="en-US" smtClean="0"/>
              <a:t>Desk Phone in Inventory</a:t>
            </a:r>
          </a:p>
        </p:txBody>
      </p:sp>
      <p:sp>
        <p:nvSpPr>
          <p:cNvPr id="20" name="Rectangle 19"/>
          <p:cNvSpPr/>
          <p:nvPr/>
        </p:nvSpPr>
        <p:spPr bwMode="auto">
          <a:xfrm>
            <a:off x="5800725" y="1816100"/>
            <a:ext cx="1727200" cy="152400"/>
          </a:xfrm>
          <a:prstGeom prst="rect">
            <a:avLst/>
          </a:prstGeom>
          <a:solidFill>
            <a:schemeClr val="accent1"/>
          </a:solidFill>
          <a:ln w="9525" cap="flat" cmpd="sng" algn="ctr">
            <a:noFill/>
            <a:prstDash val="solid"/>
            <a:round/>
            <a:headEnd type="none" w="med" len="med"/>
            <a:tailEnd type="none" w="med" len="med"/>
          </a:ln>
          <a:effectLst/>
        </p:spPr>
        <p:txBody>
          <a:bodyPr anchor="ctr"/>
          <a:lstStyle/>
          <a:p>
            <a:pPr eaLnBrk="0" hangingPunct="0">
              <a:defRPr/>
            </a:pPr>
            <a:r>
              <a:rPr lang="en-US" sz="1050" b="1" dirty="0">
                <a:solidFill>
                  <a:schemeClr val="bg1"/>
                </a:solidFill>
                <a:ea typeface="ＭＳ Ｐゴシック" charset="-128"/>
                <a:cs typeface="+mn-cs"/>
              </a:rPr>
              <a:t>Step 4</a:t>
            </a:r>
          </a:p>
        </p:txBody>
      </p:sp>
      <p:sp>
        <p:nvSpPr>
          <p:cNvPr id="12" name="Rectangle 11"/>
          <p:cNvSpPr/>
          <p:nvPr/>
        </p:nvSpPr>
        <p:spPr bwMode="auto">
          <a:xfrm>
            <a:off x="601663" y="4402138"/>
            <a:ext cx="7388225" cy="1792287"/>
          </a:xfrm>
          <a:prstGeom prst="rect">
            <a:avLst/>
          </a:prstGeom>
          <a:solidFill>
            <a:schemeClr val="accent5">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eaLnBrk="0" hangingPunct="0">
              <a:defRPr/>
            </a:pPr>
            <a:r>
              <a:rPr lang="en-US" sz="1600"/>
              <a:t>A Field Services Technician (FST) retrieves the desk phone from inventory, creates an asset tag, records the phone’s MAC and DID numbers, and creates a </a:t>
            </a:r>
            <a:r>
              <a:rPr lang="en-US" sz="1600" b="1"/>
              <a:t>phone system set up</a:t>
            </a:r>
            <a:r>
              <a:rPr lang="en-US" sz="1600"/>
              <a:t> work order for NetCom, which MUST include all of the information (MAC, DID, etc.) recorded by the FST.  </a:t>
            </a:r>
          </a:p>
          <a:p>
            <a:pPr eaLnBrk="0" hangingPunct="0">
              <a:defRPr/>
            </a:pPr>
            <a:endParaRPr lang="en-US" sz="1600"/>
          </a:p>
          <a:p>
            <a:pPr eaLnBrk="0" hangingPunct="0">
              <a:defRPr/>
            </a:pPr>
            <a:r>
              <a:rPr lang="en-US" sz="1600" b="1"/>
              <a:t>	</a:t>
            </a:r>
            <a:r>
              <a:rPr lang="en-US" sz="1600" i="1"/>
              <a:t>This is the </a:t>
            </a:r>
            <a:r>
              <a:rPr lang="en-US" sz="1600" b="1" i="1"/>
              <a:t>SECOND</a:t>
            </a:r>
            <a:r>
              <a:rPr lang="en-US" sz="1600" i="1"/>
              <a:t> work order in the process</a:t>
            </a:r>
            <a:r>
              <a:rPr lang="en-US" sz="1600"/>
              <a:t>.</a:t>
            </a:r>
          </a:p>
        </p:txBody>
      </p:sp>
      <p:grpSp>
        <p:nvGrpSpPr>
          <p:cNvPr id="259077" name="Group 16"/>
          <p:cNvGrpSpPr>
            <a:grpSpLocks/>
          </p:cNvGrpSpPr>
          <p:nvPr/>
        </p:nvGrpSpPr>
        <p:grpSpPr bwMode="auto">
          <a:xfrm>
            <a:off x="654050" y="2008188"/>
            <a:ext cx="7258050" cy="2366962"/>
            <a:chOff x="106241850" y="108642150"/>
            <a:chExt cx="7258050" cy="2366970"/>
          </a:xfrm>
        </p:grpSpPr>
        <p:sp>
          <p:nvSpPr>
            <p:cNvPr id="259080" name="Pentagon 14"/>
            <p:cNvSpPr>
              <a:spLocks noChangeArrowheads="1"/>
            </p:cNvSpPr>
            <p:nvPr/>
          </p:nvSpPr>
          <p:spPr bwMode="auto">
            <a:xfrm>
              <a:off x="111301250" y="108642150"/>
              <a:ext cx="2198650" cy="2366970"/>
            </a:xfrm>
            <a:prstGeom prst="homePlate">
              <a:avLst>
                <a:gd name="adj" fmla="val 15829"/>
              </a:avLst>
            </a:prstGeom>
            <a:gradFill rotWithShape="0">
              <a:gsLst>
                <a:gs pos="0">
                  <a:srgbClr val="88C5FB"/>
                </a:gs>
                <a:gs pos="50000">
                  <a:srgbClr val="B8D9FB"/>
                </a:gs>
                <a:gs pos="100000">
                  <a:srgbClr val="DDECFC"/>
                </a:gs>
              </a:gsLst>
              <a:lin ang="5400000"/>
            </a:gradFill>
            <a:ln w="19050" algn="ctr">
              <a:solidFill>
                <a:srgbClr val="FFFFFF"/>
              </a:solidFill>
              <a:round/>
              <a:headEnd/>
              <a:tailEnd/>
            </a:ln>
          </p:spPr>
          <p:txBody>
            <a:bodyPr lIns="365760" anchor="b"/>
            <a:lstStyle/>
            <a:p>
              <a:pPr algn="ctr"/>
              <a:r>
                <a:rPr lang="en-US" altLang="zh-TW" sz="1200" b="1">
                  <a:solidFill>
                    <a:srgbClr val="333333"/>
                  </a:solidFill>
                </a:rPr>
                <a:t>A Field Services Technician (FST)</a:t>
              </a:r>
            </a:p>
            <a:p>
              <a:pPr algn="ctr"/>
              <a:r>
                <a:rPr lang="en-US" altLang="zh-TW" sz="1200" b="1">
                  <a:solidFill>
                    <a:srgbClr val="333333"/>
                  </a:solidFill>
                </a:rPr>
                <a:t>creates an asset tag, records the MAC and DID numbers, and creates a work order for NetCom.</a:t>
              </a:r>
            </a:p>
          </p:txBody>
        </p:sp>
        <p:sp>
          <p:nvSpPr>
            <p:cNvPr id="259081" name="Pentagon 15"/>
            <p:cNvSpPr>
              <a:spLocks noChangeArrowheads="1"/>
            </p:cNvSpPr>
            <p:nvPr/>
          </p:nvSpPr>
          <p:spPr bwMode="auto">
            <a:xfrm>
              <a:off x="109416376" y="108642150"/>
              <a:ext cx="2311874" cy="2366970"/>
            </a:xfrm>
            <a:prstGeom prst="homePlate">
              <a:avLst>
                <a:gd name="adj" fmla="val 15829"/>
              </a:avLst>
            </a:prstGeom>
            <a:solidFill>
              <a:srgbClr val="EAEAEA"/>
            </a:solidFill>
            <a:ln w="19050" algn="ctr">
              <a:solidFill>
                <a:srgbClr val="FFFFFF"/>
              </a:solidFill>
              <a:round/>
              <a:headEnd/>
              <a:tailEnd/>
            </a:ln>
          </p:spPr>
          <p:txBody>
            <a:bodyPr lIns="548640"/>
            <a:lstStyle/>
            <a:p>
              <a:pPr algn="ctr"/>
              <a:r>
                <a:rPr lang="en-US" altLang="zh-TW" sz="1200" b="1">
                  <a:solidFill>
                    <a:srgbClr val="D5D5D5"/>
                  </a:solidFill>
                </a:rPr>
                <a:t>Field Services (FS) receives the work order, and checks inventory. </a:t>
              </a:r>
            </a:p>
            <a:p>
              <a:endParaRPr lang="en-US" altLang="zh-TW" sz="1200" b="1">
                <a:solidFill>
                  <a:srgbClr val="D5D5D5"/>
                </a:solidFill>
              </a:endParaRPr>
            </a:p>
            <a:p>
              <a:endParaRPr lang="en-US"/>
            </a:p>
          </p:txBody>
        </p:sp>
        <p:sp>
          <p:nvSpPr>
            <p:cNvPr id="259082" name="Pentagon 16"/>
            <p:cNvSpPr>
              <a:spLocks noChangeArrowheads="1"/>
            </p:cNvSpPr>
            <p:nvPr/>
          </p:nvSpPr>
          <p:spPr bwMode="auto">
            <a:xfrm>
              <a:off x="107836742" y="108642150"/>
              <a:ext cx="2119858" cy="2366970"/>
            </a:xfrm>
            <a:prstGeom prst="homePlate">
              <a:avLst>
                <a:gd name="adj" fmla="val 16514"/>
              </a:avLst>
            </a:prstGeom>
            <a:solidFill>
              <a:srgbClr val="EAEAEA"/>
            </a:solidFill>
            <a:ln w="19050" algn="ctr">
              <a:solidFill>
                <a:srgbClr val="FFFFFF"/>
              </a:solidFill>
              <a:round/>
              <a:headEnd/>
              <a:tailEnd/>
            </a:ln>
          </p:spPr>
          <p:txBody>
            <a:bodyPr lIns="182880"/>
            <a:lstStyle/>
            <a:p>
              <a:pPr algn="ctr"/>
              <a:r>
                <a:rPr lang="en-US" altLang="zh-TW" sz="1200" b="1">
                  <a:solidFill>
                    <a:srgbClr val="D5D5D5"/>
                  </a:solidFill>
                </a:rPr>
                <a:t>Service Desk (SD) receives request, and performs the initial analysis. </a:t>
              </a:r>
            </a:p>
            <a:p>
              <a:endParaRPr lang="en-US"/>
            </a:p>
          </p:txBody>
        </p:sp>
        <p:sp>
          <p:nvSpPr>
            <p:cNvPr id="259083" name="Pentagon 17"/>
            <p:cNvSpPr>
              <a:spLocks noChangeArrowheads="1"/>
            </p:cNvSpPr>
            <p:nvPr/>
          </p:nvSpPr>
          <p:spPr bwMode="auto">
            <a:xfrm>
              <a:off x="106241850" y="108642150"/>
              <a:ext cx="1872698" cy="2366970"/>
            </a:xfrm>
            <a:prstGeom prst="homePlate">
              <a:avLst>
                <a:gd name="adj" fmla="val 16514"/>
              </a:avLst>
            </a:prstGeom>
            <a:solidFill>
              <a:srgbClr val="EAEAEA"/>
            </a:solidFill>
            <a:ln w="19050" algn="ctr">
              <a:solidFill>
                <a:srgbClr val="FFFFFF"/>
              </a:solidFill>
              <a:round/>
              <a:headEnd/>
              <a:tailEnd/>
            </a:ln>
          </p:spPr>
          <p:txBody>
            <a:bodyPr/>
            <a:lstStyle/>
            <a:p>
              <a:pPr algn="ctr"/>
              <a:r>
                <a:rPr lang="en-US" altLang="zh-TW" sz="1200" b="1">
                  <a:solidFill>
                    <a:srgbClr val="D5D5D5"/>
                  </a:solidFill>
                </a:rPr>
                <a:t>A Join/Move/Leave service request is submitted through  SD Online</a:t>
              </a:r>
              <a:endParaRPr lang="en-US" sz="1200" b="1">
                <a:solidFill>
                  <a:srgbClr val="D5D5D5"/>
                </a:solidFill>
              </a:endParaRPr>
            </a:p>
          </p:txBody>
        </p:sp>
      </p:grpSp>
      <p:pic>
        <p:nvPicPr>
          <p:cNvPr id="259079" name="Picture 12" descr="training1"/>
          <p:cNvPicPr>
            <a:picLocks noChangeAspect="1" noChangeArrowheads="1"/>
          </p:cNvPicPr>
          <p:nvPr/>
        </p:nvPicPr>
        <p:blipFill>
          <a:blip r:embed="rId3"/>
          <a:srcRect/>
          <a:stretch>
            <a:fillRect/>
          </a:stretch>
        </p:blipFill>
        <p:spPr bwMode="auto">
          <a:xfrm>
            <a:off x="7605713" y="587375"/>
            <a:ext cx="1114425" cy="1036638"/>
          </a:xfrm>
          <a:prstGeom prst="rect">
            <a:avLst/>
          </a:prstGeom>
          <a:noFill/>
          <a:ln w="9525">
            <a:noFill/>
            <a:miter lim="800000"/>
            <a:headEnd/>
            <a:tailEnd/>
          </a:ln>
        </p:spPr>
      </p:pic>
      <p:pic>
        <p:nvPicPr>
          <p:cNvPr id="259085" name="Picture 13" descr="blue checkmark"/>
          <p:cNvPicPr>
            <a:picLocks noChangeAspect="1" noChangeArrowheads="1"/>
          </p:cNvPicPr>
          <p:nvPr/>
        </p:nvPicPr>
        <p:blipFill>
          <a:blip r:embed="rId4"/>
          <a:srcRect/>
          <a:stretch>
            <a:fillRect/>
          </a:stretch>
        </p:blipFill>
        <p:spPr bwMode="auto">
          <a:xfrm>
            <a:off x="1076325" y="5541963"/>
            <a:ext cx="538163" cy="538162"/>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ChangeArrowheads="1"/>
          </p:cNvSpPr>
          <p:nvPr>
            <p:ph type="title" idx="4294967295"/>
          </p:nvPr>
        </p:nvSpPr>
        <p:spPr/>
        <p:txBody>
          <a:bodyPr/>
          <a:lstStyle/>
          <a:p>
            <a:pPr eaLnBrk="1" hangingPunct="1"/>
            <a:r>
              <a:rPr lang="en-US" sz="2000" smtClean="0"/>
              <a:t>Desk Phone in Inventory</a:t>
            </a:r>
          </a:p>
        </p:txBody>
      </p:sp>
      <p:sp>
        <p:nvSpPr>
          <p:cNvPr id="261122" name="Rectangle 18"/>
          <p:cNvSpPr>
            <a:spLocks noChangeArrowheads="1"/>
          </p:cNvSpPr>
          <p:nvPr/>
        </p:nvSpPr>
        <p:spPr bwMode="auto">
          <a:xfrm>
            <a:off x="501650" y="1700213"/>
            <a:ext cx="1619250" cy="152400"/>
          </a:xfrm>
          <a:prstGeom prst="rect">
            <a:avLst/>
          </a:prstGeom>
          <a:solidFill>
            <a:schemeClr val="accent1"/>
          </a:solidFill>
          <a:ln w="9525" algn="ctr">
            <a:noFill/>
            <a:round/>
            <a:headEnd/>
            <a:tailEnd/>
          </a:ln>
        </p:spPr>
        <p:txBody>
          <a:bodyPr anchor="ctr"/>
          <a:lstStyle/>
          <a:p>
            <a:pPr eaLnBrk="0" hangingPunct="0"/>
            <a:r>
              <a:rPr lang="en-US" sz="1000" b="1">
                <a:solidFill>
                  <a:schemeClr val="bg1"/>
                </a:solidFill>
              </a:rPr>
              <a:t>Step 5</a:t>
            </a:r>
          </a:p>
        </p:txBody>
      </p:sp>
      <p:sp>
        <p:nvSpPr>
          <p:cNvPr id="261123"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53911F9E-ACC5-46D3-9AC5-726C94DCF684}" type="slidenum">
              <a:rPr lang="en-US" sz="1000">
                <a:solidFill>
                  <a:schemeClr val="bg1"/>
                </a:solidFill>
              </a:rPr>
              <a:pPr algn="ctr" eaLnBrk="0" hangingPunct="0"/>
              <a:t>15</a:t>
            </a:fld>
            <a:endParaRPr lang="en-US" sz="1400"/>
          </a:p>
        </p:txBody>
      </p:sp>
      <p:grpSp>
        <p:nvGrpSpPr>
          <p:cNvPr id="261124" name="Group 14"/>
          <p:cNvGrpSpPr>
            <a:grpSpLocks/>
          </p:cNvGrpSpPr>
          <p:nvPr/>
        </p:nvGrpSpPr>
        <p:grpSpPr bwMode="auto">
          <a:xfrm>
            <a:off x="501650" y="1892300"/>
            <a:ext cx="7756525" cy="3802063"/>
            <a:chOff x="1588477" y="2133600"/>
            <a:chExt cx="5715000" cy="2781039"/>
          </a:xfrm>
        </p:grpSpPr>
        <p:sp>
          <p:nvSpPr>
            <p:cNvPr id="14" name="Pentagon 13"/>
            <p:cNvSpPr/>
            <p:nvPr/>
          </p:nvSpPr>
          <p:spPr bwMode="auto">
            <a:xfrm>
              <a:off x="5475286" y="2133600"/>
              <a:ext cx="1828191" cy="1752229"/>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lIns="365760"/>
            <a:lstStyle/>
            <a:p>
              <a:pPr algn="ctr" eaLnBrk="0" hangingPunct="0">
                <a:defRPr/>
              </a:pPr>
              <a:endParaRPr lang="en-US" sz="1200" b="1">
                <a:solidFill>
                  <a:srgbClr val="D5D5D5"/>
                </a:solidFill>
                <a:ea typeface="ＭＳ Ｐゴシック" charset="-128"/>
                <a:cs typeface="+mn-cs"/>
              </a:endParaRPr>
            </a:p>
          </p:txBody>
        </p:sp>
        <p:sp>
          <p:nvSpPr>
            <p:cNvPr id="13" name="Pentagon 12"/>
            <p:cNvSpPr/>
            <p:nvPr/>
          </p:nvSpPr>
          <p:spPr bwMode="auto">
            <a:xfrm>
              <a:off x="4027236" y="2133600"/>
              <a:ext cx="1828191" cy="1752229"/>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lIns="548640"/>
            <a:lstStyle/>
            <a:p>
              <a:pPr algn="ctr" eaLnBrk="0" hangingPunct="0">
                <a:defRPr/>
              </a:pPr>
              <a:endParaRPr lang="en-US" sz="1200" b="1">
                <a:solidFill>
                  <a:srgbClr val="D5D5D5"/>
                </a:solidFill>
                <a:ea typeface="ＭＳ Ｐゴシック" charset="-128"/>
                <a:cs typeface="+mn-cs"/>
              </a:endParaRPr>
            </a:p>
          </p:txBody>
        </p:sp>
        <p:sp>
          <p:nvSpPr>
            <p:cNvPr id="9" name="Pentagon 8"/>
            <p:cNvSpPr/>
            <p:nvPr/>
          </p:nvSpPr>
          <p:spPr bwMode="auto">
            <a:xfrm>
              <a:off x="2813120" y="2133600"/>
              <a:ext cx="1671456" cy="1752229"/>
            </a:xfrm>
            <a:prstGeom prst="homePlate">
              <a:avLst>
                <a:gd name="adj" fmla="val 16516"/>
              </a:avLst>
            </a:prstGeom>
            <a:solidFill>
              <a:schemeClr val="bg2">
                <a:lumMod val="20000"/>
                <a:lumOff val="80000"/>
              </a:schemeClr>
            </a:solidFill>
            <a:ln w="19050" cap="flat" cmpd="sng" algn="ctr">
              <a:solidFill>
                <a:schemeClr val="bg1"/>
              </a:solidFill>
              <a:prstDash val="solid"/>
              <a:round/>
              <a:headEnd type="none" w="med" len="med"/>
              <a:tailEnd type="none" w="med" len="med"/>
            </a:ln>
            <a:effectLst/>
          </p:spPr>
          <p:txBody>
            <a:bodyPr lIns="182880"/>
            <a:lstStyle/>
            <a:p>
              <a:pPr algn="ctr" eaLnBrk="0" hangingPunct="0">
                <a:defRPr/>
              </a:pPr>
              <a:r>
                <a:rPr lang="en-US" sz="1200" b="1">
                  <a:solidFill>
                    <a:srgbClr val="D5D5D5"/>
                  </a:solidFill>
                  <a:ea typeface="ＭＳ Ｐゴシック" charset="-128"/>
                  <a:cs typeface="+mn-cs"/>
                </a:rPr>
                <a:t>FS deploys the desk phone and trains the user </a:t>
              </a:r>
            </a:p>
          </p:txBody>
        </p:sp>
        <p:sp>
          <p:nvSpPr>
            <p:cNvPr id="8" name="Pentagon 7"/>
            <p:cNvSpPr/>
            <p:nvPr/>
          </p:nvSpPr>
          <p:spPr bwMode="auto">
            <a:xfrm>
              <a:off x="1588477" y="2133600"/>
              <a:ext cx="1448050" cy="1752229"/>
            </a:xfrm>
            <a:prstGeom prst="homePlate">
              <a:avLst>
                <a:gd name="adj" fmla="val 1651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solidFill>
                <a:schemeClr val="bg1"/>
              </a:solidFill>
              <a:prstDash val="solid"/>
              <a:round/>
              <a:headEnd type="none" w="med" len="med"/>
              <a:tailEnd type="none" w="med" len="med"/>
            </a:ln>
            <a:effectLst/>
          </p:spPr>
          <p:txBody>
            <a:bodyPr anchor="b"/>
            <a:lstStyle/>
            <a:p>
              <a:pPr algn="ctr" eaLnBrk="0" hangingPunct="0">
                <a:defRPr/>
              </a:pPr>
              <a:r>
                <a:rPr lang="en-US" sz="1200" b="1">
                  <a:solidFill>
                    <a:srgbClr val="333333"/>
                  </a:solidFill>
                </a:rPr>
                <a:t>Netcom receives work order, sets up desk phone in system, and creates a work order for FS</a:t>
              </a:r>
            </a:p>
          </p:txBody>
        </p:sp>
        <p:sp>
          <p:nvSpPr>
            <p:cNvPr id="20" name="Rectangle 19"/>
            <p:cNvSpPr/>
            <p:nvPr/>
          </p:nvSpPr>
          <p:spPr bwMode="auto">
            <a:xfrm>
              <a:off x="1600174" y="3885829"/>
              <a:ext cx="5410886" cy="1028810"/>
            </a:xfrm>
            <a:prstGeom prst="rect">
              <a:avLst/>
            </a:prstGeom>
            <a:solidFill>
              <a:schemeClr val="accent5">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eaLnBrk="0" hangingPunct="0">
                <a:defRPr/>
              </a:pPr>
              <a:r>
                <a:rPr lang="en-US" sz="1400"/>
                <a:t>NetCom receives the work order, records the information provided by the FST, sets up the desk phone in the Cisco Communications Management system, closes the work order, AND creates a </a:t>
              </a:r>
              <a:r>
                <a:rPr lang="en-US" sz="1400" b="1"/>
                <a:t>desk phone deployment</a:t>
              </a:r>
              <a:r>
                <a:rPr lang="en-US" sz="1400"/>
                <a:t> work order for Field Services.  </a:t>
              </a:r>
            </a:p>
            <a:p>
              <a:pPr eaLnBrk="0" hangingPunct="0">
                <a:defRPr/>
              </a:pPr>
              <a:endParaRPr lang="en-US" sz="1400"/>
            </a:p>
            <a:p>
              <a:pPr eaLnBrk="0" hangingPunct="0">
                <a:defRPr/>
              </a:pPr>
              <a:r>
                <a:rPr lang="en-US" sz="1400"/>
                <a:t>	</a:t>
              </a:r>
              <a:r>
                <a:rPr lang="en-US" sz="1400" i="1"/>
                <a:t>This is the </a:t>
              </a:r>
              <a:r>
                <a:rPr lang="en-US" sz="1400" b="1" i="1"/>
                <a:t>THIRD</a:t>
              </a:r>
              <a:r>
                <a:rPr lang="en-US" sz="1400" i="1"/>
                <a:t> work order in the process</a:t>
              </a:r>
              <a:r>
                <a:rPr lang="en-US" sz="1700"/>
                <a:t>. </a:t>
              </a:r>
            </a:p>
          </p:txBody>
        </p:sp>
      </p:grpSp>
      <p:sp>
        <p:nvSpPr>
          <p:cNvPr id="52242" name="Text Box 18"/>
          <p:cNvSpPr txBox="1">
            <a:spLocks noChangeArrowheads="1"/>
          </p:cNvSpPr>
          <p:nvPr/>
        </p:nvSpPr>
        <p:spPr bwMode="auto">
          <a:xfrm>
            <a:off x="6070600" y="1970088"/>
            <a:ext cx="1844675" cy="6397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200" b="1">
                <a:solidFill>
                  <a:srgbClr val="D3D3D3"/>
                </a:solidFill>
                <a:ea typeface="ＭＳ Ｐゴシック" charset="-128"/>
                <a:cs typeface="+mn-cs"/>
              </a:rPr>
              <a:t>Service Desk performs the final analysis of the service request</a:t>
            </a:r>
          </a:p>
        </p:txBody>
      </p:sp>
      <p:sp>
        <p:nvSpPr>
          <p:cNvPr id="52243" name="Text Box 19"/>
          <p:cNvSpPr txBox="1">
            <a:spLocks noChangeArrowheads="1"/>
          </p:cNvSpPr>
          <p:nvPr/>
        </p:nvSpPr>
        <p:spPr bwMode="auto">
          <a:xfrm>
            <a:off x="4264025" y="1930400"/>
            <a:ext cx="1806575" cy="1096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200" b="1">
                <a:solidFill>
                  <a:srgbClr val="D3D3D3"/>
                </a:solidFill>
                <a:ea typeface="ＭＳ Ｐゴシック" charset="-128"/>
                <a:cs typeface="+mn-cs"/>
              </a:rPr>
              <a:t>The FST completes the tasks of the work order, and closes the work order. </a:t>
            </a:r>
          </a:p>
          <a:p>
            <a:pPr>
              <a:spcBef>
                <a:spcPct val="50000"/>
              </a:spcBef>
              <a:defRPr/>
            </a:pPr>
            <a:endParaRPr lang="en-US" sz="1200" b="1">
              <a:solidFill>
                <a:srgbClr val="D3D3D3"/>
              </a:solidFill>
              <a:ea typeface="ＭＳ Ｐゴシック" charset="-128"/>
              <a:cs typeface="+mn-cs"/>
            </a:endParaRPr>
          </a:p>
        </p:txBody>
      </p:sp>
      <p:pic>
        <p:nvPicPr>
          <p:cNvPr id="261128" name="Picture 14" descr="training1"/>
          <p:cNvPicPr>
            <a:picLocks noChangeAspect="1" noChangeArrowheads="1"/>
          </p:cNvPicPr>
          <p:nvPr/>
        </p:nvPicPr>
        <p:blipFill>
          <a:blip r:embed="rId3"/>
          <a:srcRect/>
          <a:stretch>
            <a:fillRect/>
          </a:stretch>
        </p:blipFill>
        <p:spPr bwMode="auto">
          <a:xfrm>
            <a:off x="7605713" y="587375"/>
            <a:ext cx="1114425" cy="1036638"/>
          </a:xfrm>
          <a:prstGeom prst="rect">
            <a:avLst/>
          </a:prstGeom>
          <a:noFill/>
          <a:ln w="9525">
            <a:noFill/>
            <a:miter lim="800000"/>
            <a:headEnd/>
            <a:tailEnd/>
          </a:ln>
        </p:spPr>
      </p:pic>
      <p:pic>
        <p:nvPicPr>
          <p:cNvPr id="261135" name="Picture 15" descr="blue checkmark"/>
          <p:cNvPicPr>
            <a:picLocks noChangeAspect="1" noChangeArrowheads="1"/>
          </p:cNvPicPr>
          <p:nvPr/>
        </p:nvPicPr>
        <p:blipFill>
          <a:blip r:embed="rId4"/>
          <a:srcRect/>
          <a:stretch>
            <a:fillRect/>
          </a:stretch>
        </p:blipFill>
        <p:spPr bwMode="auto">
          <a:xfrm>
            <a:off x="962025" y="5080000"/>
            <a:ext cx="538163" cy="538163"/>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idx="4294967295"/>
          </p:nvPr>
        </p:nvSpPr>
        <p:spPr/>
        <p:txBody>
          <a:bodyPr/>
          <a:lstStyle/>
          <a:p>
            <a:pPr eaLnBrk="1" hangingPunct="1"/>
            <a:r>
              <a:rPr lang="en-US" sz="2000" smtClean="0"/>
              <a:t>Desk Phone in Inventory</a:t>
            </a:r>
          </a:p>
        </p:txBody>
      </p:sp>
      <p:sp>
        <p:nvSpPr>
          <p:cNvPr id="263170" name="Rectangle 30"/>
          <p:cNvSpPr>
            <a:spLocks noChangeArrowheads="1"/>
          </p:cNvSpPr>
          <p:nvPr/>
        </p:nvSpPr>
        <p:spPr bwMode="auto">
          <a:xfrm>
            <a:off x="2036763" y="1816100"/>
            <a:ext cx="1651000" cy="152400"/>
          </a:xfrm>
          <a:prstGeom prst="rect">
            <a:avLst/>
          </a:prstGeom>
          <a:solidFill>
            <a:schemeClr val="accent1"/>
          </a:solidFill>
          <a:ln w="9525" algn="ctr">
            <a:noFill/>
            <a:round/>
            <a:headEnd/>
            <a:tailEnd/>
          </a:ln>
        </p:spPr>
        <p:txBody>
          <a:bodyPr anchor="ctr"/>
          <a:lstStyle/>
          <a:p>
            <a:pPr eaLnBrk="0" hangingPunct="0"/>
            <a:r>
              <a:rPr lang="en-US" sz="1000" b="1">
                <a:solidFill>
                  <a:schemeClr val="bg1"/>
                </a:solidFill>
              </a:rPr>
              <a:t>Step 6</a:t>
            </a:r>
          </a:p>
        </p:txBody>
      </p:sp>
      <p:grpSp>
        <p:nvGrpSpPr>
          <p:cNvPr id="263171" name="Group 41"/>
          <p:cNvGrpSpPr>
            <a:grpSpLocks/>
          </p:cNvGrpSpPr>
          <p:nvPr/>
        </p:nvGrpSpPr>
        <p:grpSpPr bwMode="auto">
          <a:xfrm>
            <a:off x="309563" y="2008188"/>
            <a:ext cx="8001000" cy="2000250"/>
            <a:chOff x="106299000" y="110585250"/>
            <a:chExt cx="8001000" cy="2000250"/>
          </a:xfrm>
        </p:grpSpPr>
        <p:sp>
          <p:nvSpPr>
            <p:cNvPr id="263175" name="AutoShape 42"/>
            <p:cNvSpPr>
              <a:spLocks noChangeArrowheads="1"/>
            </p:cNvSpPr>
            <p:nvPr/>
          </p:nvSpPr>
          <p:spPr bwMode="auto">
            <a:xfrm>
              <a:off x="111499650" y="110585250"/>
              <a:ext cx="2800350" cy="2000250"/>
            </a:xfrm>
            <a:prstGeom prst="homePlate">
              <a:avLst>
                <a:gd name="adj" fmla="val 35000"/>
              </a:avLst>
            </a:prstGeom>
            <a:gradFill rotWithShape="1">
              <a:gsLst>
                <a:gs pos="0">
                  <a:srgbClr val="CCCCCC"/>
                </a:gs>
                <a:gs pos="100000">
                  <a:srgbClr val="FFFFFF"/>
                </a:gs>
              </a:gsLst>
              <a:lin ang="5400000" scaled="1"/>
            </a:gradFill>
            <a:ln w="9525" algn="in">
              <a:solidFill>
                <a:srgbClr val="000000"/>
              </a:solidFill>
              <a:miter lim="800000"/>
              <a:headEnd/>
              <a:tailEnd/>
            </a:ln>
          </p:spPr>
          <p:txBody>
            <a:bodyPr lIns="36576" tIns="36576" rIns="36576" bIns="36576"/>
            <a:lstStyle/>
            <a:p>
              <a:endParaRPr lang="en-US"/>
            </a:p>
          </p:txBody>
        </p:sp>
        <p:sp>
          <p:nvSpPr>
            <p:cNvPr id="263176" name="AutoShape 43"/>
            <p:cNvSpPr>
              <a:spLocks noChangeArrowheads="1"/>
            </p:cNvSpPr>
            <p:nvPr/>
          </p:nvSpPr>
          <p:spPr bwMode="auto">
            <a:xfrm>
              <a:off x="109785150" y="110585250"/>
              <a:ext cx="2457450" cy="2000250"/>
            </a:xfrm>
            <a:prstGeom prst="homePlate">
              <a:avLst>
                <a:gd name="adj" fmla="val 30714"/>
              </a:avLst>
            </a:prstGeom>
            <a:gradFill rotWithShape="1">
              <a:gsLst>
                <a:gs pos="0">
                  <a:srgbClr val="CCCCCC"/>
                </a:gs>
                <a:gs pos="100000">
                  <a:srgbClr val="FFFFFF"/>
                </a:gs>
              </a:gsLst>
              <a:lin ang="5400000" scaled="1"/>
            </a:gradFill>
            <a:ln w="9525" algn="in">
              <a:solidFill>
                <a:srgbClr val="000000"/>
              </a:solidFill>
              <a:miter lim="800000"/>
              <a:headEnd/>
              <a:tailEnd/>
            </a:ln>
          </p:spPr>
          <p:txBody>
            <a:bodyPr lIns="36576" tIns="36576" rIns="36576" bIns="36576"/>
            <a:lstStyle/>
            <a:p>
              <a:endParaRPr lang="en-US"/>
            </a:p>
          </p:txBody>
        </p:sp>
        <p:sp>
          <p:nvSpPr>
            <p:cNvPr id="263177" name="Text Box 44"/>
            <p:cNvSpPr txBox="1">
              <a:spLocks noChangeArrowheads="1"/>
            </p:cNvSpPr>
            <p:nvPr/>
          </p:nvSpPr>
          <p:spPr bwMode="auto">
            <a:xfrm>
              <a:off x="110242350" y="110699550"/>
              <a:ext cx="1485900" cy="1771650"/>
            </a:xfrm>
            <a:prstGeom prst="rect">
              <a:avLst/>
            </a:prstGeom>
            <a:noFill/>
            <a:ln w="9525" algn="in">
              <a:noFill/>
              <a:miter lim="800000"/>
              <a:headEnd/>
              <a:tailEnd/>
            </a:ln>
          </p:spPr>
          <p:txBody>
            <a:bodyPr lIns="36576" tIns="36576" rIns="36576" bIns="36576"/>
            <a:lstStyle/>
            <a:p>
              <a:pPr algn="ctr"/>
              <a:r>
                <a:rPr lang="en-US" altLang="zh-TW" sz="1200" b="1">
                  <a:solidFill>
                    <a:srgbClr val="949494"/>
                  </a:solidFill>
                </a:rPr>
                <a:t>The FST closes the work order</a:t>
              </a:r>
              <a:endParaRPr lang="en-US"/>
            </a:p>
          </p:txBody>
        </p:sp>
        <p:sp>
          <p:nvSpPr>
            <p:cNvPr id="263178" name="Text Box 45"/>
            <p:cNvSpPr txBox="1">
              <a:spLocks noChangeArrowheads="1"/>
            </p:cNvSpPr>
            <p:nvPr/>
          </p:nvSpPr>
          <p:spPr bwMode="auto">
            <a:xfrm>
              <a:off x="111956850" y="110699550"/>
              <a:ext cx="1828800" cy="1885950"/>
            </a:xfrm>
            <a:prstGeom prst="rect">
              <a:avLst/>
            </a:prstGeom>
            <a:noFill/>
            <a:ln w="9525" algn="in">
              <a:noFill/>
              <a:miter lim="800000"/>
              <a:headEnd/>
              <a:tailEnd/>
            </a:ln>
          </p:spPr>
          <p:txBody>
            <a:bodyPr lIns="36576" tIns="36576" rIns="36576" bIns="36576"/>
            <a:lstStyle/>
            <a:p>
              <a:pPr algn="ctr"/>
              <a:r>
                <a:rPr lang="en-US" sz="1200" b="1">
                  <a:solidFill>
                    <a:schemeClr val="bg2"/>
                  </a:solidFill>
                </a:rPr>
                <a:t>Service Desk performs the final analysis of the service request</a:t>
              </a:r>
            </a:p>
          </p:txBody>
        </p:sp>
        <p:sp>
          <p:nvSpPr>
            <p:cNvPr id="263179" name="AutoShape 46"/>
            <p:cNvSpPr>
              <a:spLocks noChangeArrowheads="1"/>
            </p:cNvSpPr>
            <p:nvPr/>
          </p:nvSpPr>
          <p:spPr bwMode="auto">
            <a:xfrm>
              <a:off x="107899200" y="110585250"/>
              <a:ext cx="2571750" cy="2000250"/>
            </a:xfrm>
            <a:prstGeom prst="homePlate">
              <a:avLst>
                <a:gd name="adj" fmla="val 32143"/>
              </a:avLst>
            </a:prstGeom>
            <a:gradFill rotWithShape="1">
              <a:gsLst>
                <a:gs pos="0">
                  <a:srgbClr val="99CCFF"/>
                </a:gs>
                <a:gs pos="100000">
                  <a:srgbClr val="FFFFFF"/>
                </a:gs>
              </a:gsLst>
              <a:lin ang="5400000" scaled="1"/>
            </a:gradFill>
            <a:ln w="9525" algn="in">
              <a:solidFill>
                <a:srgbClr val="000000"/>
              </a:solidFill>
              <a:miter lim="800000"/>
              <a:headEnd/>
              <a:tailEnd/>
            </a:ln>
          </p:spPr>
          <p:txBody>
            <a:bodyPr lIns="36576" tIns="36576" rIns="36576" bIns="36576"/>
            <a:lstStyle/>
            <a:p>
              <a:endParaRPr lang="en-US"/>
            </a:p>
          </p:txBody>
        </p:sp>
        <p:sp>
          <p:nvSpPr>
            <p:cNvPr id="263180" name="AutoShape 47"/>
            <p:cNvSpPr>
              <a:spLocks noChangeArrowheads="1"/>
            </p:cNvSpPr>
            <p:nvPr/>
          </p:nvSpPr>
          <p:spPr bwMode="auto">
            <a:xfrm>
              <a:off x="106299000" y="110585250"/>
              <a:ext cx="2228850" cy="2000250"/>
            </a:xfrm>
            <a:prstGeom prst="homePlate">
              <a:avLst>
                <a:gd name="adj" fmla="val 27857"/>
              </a:avLst>
            </a:prstGeom>
            <a:gradFill rotWithShape="1">
              <a:gsLst>
                <a:gs pos="0">
                  <a:srgbClr val="CCCCCC"/>
                </a:gs>
                <a:gs pos="50000">
                  <a:srgbClr val="FFFFFF"/>
                </a:gs>
                <a:gs pos="100000">
                  <a:srgbClr val="CCCCCC"/>
                </a:gs>
              </a:gsLst>
              <a:lin ang="5400000" scaled="1"/>
            </a:gradFill>
            <a:ln w="9525" algn="in">
              <a:solidFill>
                <a:srgbClr val="000000"/>
              </a:solidFill>
              <a:miter lim="800000"/>
              <a:headEnd/>
              <a:tailEnd/>
            </a:ln>
          </p:spPr>
          <p:txBody>
            <a:bodyPr lIns="36576" tIns="36576" rIns="36576" bIns="36576"/>
            <a:lstStyle/>
            <a:p>
              <a:endParaRPr lang="en-US"/>
            </a:p>
          </p:txBody>
        </p:sp>
        <p:sp>
          <p:nvSpPr>
            <p:cNvPr id="263181" name="Text Box 48"/>
            <p:cNvSpPr txBox="1">
              <a:spLocks noChangeArrowheads="1"/>
            </p:cNvSpPr>
            <p:nvPr/>
          </p:nvSpPr>
          <p:spPr bwMode="auto">
            <a:xfrm>
              <a:off x="106470450" y="110699550"/>
              <a:ext cx="1485900" cy="1771650"/>
            </a:xfrm>
            <a:prstGeom prst="rect">
              <a:avLst/>
            </a:prstGeom>
            <a:noFill/>
            <a:ln w="9525" algn="in">
              <a:noFill/>
              <a:miter lim="800000"/>
              <a:headEnd/>
              <a:tailEnd/>
            </a:ln>
          </p:spPr>
          <p:txBody>
            <a:bodyPr lIns="36576" tIns="36576" rIns="36576" bIns="36576"/>
            <a:lstStyle/>
            <a:p>
              <a:pPr algn="ctr"/>
              <a:r>
                <a:rPr lang="en-US" sz="1200" b="1">
                  <a:solidFill>
                    <a:srgbClr val="949494"/>
                  </a:solidFill>
                </a:rPr>
                <a:t>Netcom receives work order, sets up desk phone in system, and creates a work order for FS</a:t>
              </a:r>
            </a:p>
            <a:p>
              <a:pPr algn="ctr"/>
              <a:r>
                <a:rPr lang="en-US" altLang="zh-TW" sz="1200" b="1">
                  <a:solidFill>
                    <a:srgbClr val="949494"/>
                  </a:solidFill>
                </a:rPr>
                <a:t>.</a:t>
              </a:r>
              <a:endParaRPr lang="en-US" sz="1200" b="1">
                <a:solidFill>
                  <a:srgbClr val="949494"/>
                </a:solidFill>
              </a:endParaRPr>
            </a:p>
          </p:txBody>
        </p:sp>
        <p:sp>
          <p:nvSpPr>
            <p:cNvPr id="263182" name="Text Box 49"/>
            <p:cNvSpPr txBox="1">
              <a:spLocks noChangeArrowheads="1"/>
            </p:cNvSpPr>
            <p:nvPr/>
          </p:nvSpPr>
          <p:spPr bwMode="auto">
            <a:xfrm>
              <a:off x="108527850" y="110699550"/>
              <a:ext cx="1371600" cy="1771650"/>
            </a:xfrm>
            <a:prstGeom prst="rect">
              <a:avLst/>
            </a:prstGeom>
            <a:noFill/>
            <a:ln w="9525" algn="in">
              <a:noFill/>
              <a:miter lim="800000"/>
              <a:headEnd/>
              <a:tailEnd/>
            </a:ln>
          </p:spPr>
          <p:txBody>
            <a:bodyPr lIns="36576" tIns="36576" rIns="36576" bIns="36576"/>
            <a:lstStyle/>
            <a:p>
              <a:pPr algn="ctr"/>
              <a:r>
                <a:rPr lang="en-US" altLang="zh-TW" sz="1200" b="1">
                  <a:solidFill>
                    <a:srgbClr val="333333"/>
                  </a:solidFill>
                </a:rPr>
                <a:t>FS deploys the desk phone and trains the user </a:t>
              </a:r>
              <a:endParaRPr lang="en-US"/>
            </a:p>
          </p:txBody>
        </p:sp>
      </p:grpSp>
      <p:sp>
        <p:nvSpPr>
          <p:cNvPr id="263172"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D86B708A-E9C4-4A29-9646-5A1A2B946101}" type="slidenum">
              <a:rPr lang="en-US" sz="1000">
                <a:solidFill>
                  <a:schemeClr val="bg1"/>
                </a:solidFill>
              </a:rPr>
              <a:pPr algn="ctr" eaLnBrk="0" hangingPunct="0"/>
              <a:t>16</a:t>
            </a:fld>
            <a:endParaRPr lang="en-US" sz="1400"/>
          </a:p>
        </p:txBody>
      </p:sp>
      <p:sp>
        <p:nvSpPr>
          <p:cNvPr id="12" name="Rectangle 11"/>
          <p:cNvSpPr/>
          <p:nvPr/>
        </p:nvSpPr>
        <p:spPr bwMode="auto">
          <a:xfrm>
            <a:off x="347663" y="4083050"/>
            <a:ext cx="7308850" cy="1389063"/>
          </a:xfrm>
          <a:prstGeom prst="rect">
            <a:avLst/>
          </a:prstGeom>
          <a:solidFill>
            <a:schemeClr val="accent5">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eaLnBrk="0" hangingPunct="0">
              <a:defRPr/>
            </a:pPr>
            <a:r>
              <a:rPr lang="en-US" sz="1700"/>
              <a:t>Field Services receives the </a:t>
            </a:r>
            <a:r>
              <a:rPr lang="en-US" sz="1700" b="1"/>
              <a:t>desk phone deployment</a:t>
            </a:r>
            <a:r>
              <a:rPr lang="en-US" sz="1700"/>
              <a:t> work order from NetCom, assigns a FST to the work order, deploys the desk phone, and  trains the user.  </a:t>
            </a:r>
          </a:p>
        </p:txBody>
      </p:sp>
      <p:pic>
        <p:nvPicPr>
          <p:cNvPr id="263174" name="Picture 15" descr="training1"/>
          <p:cNvPicPr>
            <a:picLocks noChangeAspect="1" noChangeArrowheads="1"/>
          </p:cNvPicPr>
          <p:nvPr/>
        </p:nvPicPr>
        <p:blipFill>
          <a:blip r:embed="rId3"/>
          <a:srcRect/>
          <a:stretch>
            <a:fillRect/>
          </a:stretch>
        </p:blipFill>
        <p:spPr bwMode="auto">
          <a:xfrm>
            <a:off x="7605713" y="587375"/>
            <a:ext cx="1114425" cy="103663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idx="4294967295"/>
          </p:nvPr>
        </p:nvSpPr>
        <p:spPr/>
        <p:txBody>
          <a:bodyPr/>
          <a:lstStyle/>
          <a:p>
            <a:r>
              <a:rPr lang="en-US" smtClean="0"/>
              <a:t>Desk Phone in Inventory</a:t>
            </a:r>
          </a:p>
        </p:txBody>
      </p:sp>
      <p:sp>
        <p:nvSpPr>
          <p:cNvPr id="265218" name="AutoShape 42"/>
          <p:cNvSpPr>
            <a:spLocks noChangeArrowheads="1"/>
          </p:cNvSpPr>
          <p:nvPr/>
        </p:nvSpPr>
        <p:spPr bwMode="auto">
          <a:xfrm>
            <a:off x="5643563" y="1854200"/>
            <a:ext cx="2800350" cy="2000250"/>
          </a:xfrm>
          <a:prstGeom prst="homePlate">
            <a:avLst>
              <a:gd name="adj" fmla="val 35000"/>
            </a:avLst>
          </a:prstGeom>
          <a:gradFill rotWithShape="1">
            <a:gsLst>
              <a:gs pos="0">
                <a:srgbClr val="CCCCCC"/>
              </a:gs>
              <a:gs pos="100000">
                <a:srgbClr val="FFFFFF"/>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5219" name="AutoShape 43"/>
          <p:cNvSpPr>
            <a:spLocks noChangeArrowheads="1"/>
          </p:cNvSpPr>
          <p:nvPr/>
        </p:nvSpPr>
        <p:spPr bwMode="auto">
          <a:xfrm>
            <a:off x="3871913" y="1854200"/>
            <a:ext cx="2457450" cy="2000250"/>
          </a:xfrm>
          <a:prstGeom prst="homePlate">
            <a:avLst>
              <a:gd name="adj" fmla="val 30714"/>
            </a:avLst>
          </a:prstGeom>
          <a:gradFill rotWithShape="1">
            <a:gsLst>
              <a:gs pos="0">
                <a:srgbClr val="8DD2FD"/>
              </a:gs>
              <a:gs pos="50000">
                <a:srgbClr val="FFFFFF"/>
              </a:gs>
              <a:gs pos="100000">
                <a:srgbClr val="8DD2FD"/>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5220" name="Text Box 44"/>
          <p:cNvSpPr txBox="1">
            <a:spLocks noChangeArrowheads="1"/>
          </p:cNvSpPr>
          <p:nvPr/>
        </p:nvSpPr>
        <p:spPr bwMode="auto">
          <a:xfrm>
            <a:off x="4329113" y="1968500"/>
            <a:ext cx="1485900" cy="1771650"/>
          </a:xfrm>
          <a:prstGeom prst="rect">
            <a:avLst/>
          </a:prstGeom>
          <a:noFill/>
          <a:ln w="9525" algn="in">
            <a:noFill/>
            <a:miter lim="800000"/>
            <a:headEnd/>
            <a:tailEnd/>
          </a:ln>
        </p:spPr>
        <p:txBody>
          <a:bodyPr lIns="36576" tIns="36576" rIns="36576" bIns="36576"/>
          <a:lstStyle/>
          <a:p>
            <a:pPr algn="ctr"/>
            <a:r>
              <a:rPr lang="en-US" altLang="zh-TW" sz="1200" b="1">
                <a:solidFill>
                  <a:srgbClr val="000000"/>
                </a:solidFill>
              </a:rPr>
              <a:t>The FST closes the work order</a:t>
            </a:r>
            <a:endParaRPr lang="en-US" altLang="zh-TW">
              <a:solidFill>
                <a:srgbClr val="000000"/>
              </a:solidFill>
            </a:endParaRPr>
          </a:p>
          <a:p>
            <a:endParaRPr lang="en-US"/>
          </a:p>
        </p:txBody>
      </p:sp>
      <p:sp>
        <p:nvSpPr>
          <p:cNvPr id="265221" name="Text Box 45"/>
          <p:cNvSpPr txBox="1">
            <a:spLocks noChangeArrowheads="1"/>
          </p:cNvSpPr>
          <p:nvPr/>
        </p:nvSpPr>
        <p:spPr bwMode="auto">
          <a:xfrm>
            <a:off x="6338888" y="1892300"/>
            <a:ext cx="1506537" cy="1635125"/>
          </a:xfrm>
          <a:prstGeom prst="rect">
            <a:avLst/>
          </a:prstGeom>
          <a:noFill/>
          <a:ln w="9525" algn="in">
            <a:noFill/>
            <a:miter lim="800000"/>
            <a:headEnd/>
            <a:tailEnd/>
          </a:ln>
        </p:spPr>
        <p:txBody>
          <a:bodyPr lIns="36576" tIns="36576" rIns="36576" bIns="36576"/>
          <a:lstStyle/>
          <a:p>
            <a:r>
              <a:rPr lang="en-US" altLang="zh-TW" sz="1200" b="1">
                <a:solidFill>
                  <a:srgbClr val="949494"/>
                </a:solidFill>
              </a:rPr>
              <a:t>Service Desk performs the final analysis of the service request</a:t>
            </a:r>
            <a:endParaRPr lang="en-US"/>
          </a:p>
        </p:txBody>
      </p:sp>
      <p:sp>
        <p:nvSpPr>
          <p:cNvPr id="265222" name="AutoShape 46"/>
          <p:cNvSpPr>
            <a:spLocks noChangeArrowheads="1"/>
          </p:cNvSpPr>
          <p:nvPr/>
        </p:nvSpPr>
        <p:spPr bwMode="auto">
          <a:xfrm>
            <a:off x="1985963" y="1854200"/>
            <a:ext cx="2571750" cy="2000250"/>
          </a:xfrm>
          <a:prstGeom prst="homePlate">
            <a:avLst>
              <a:gd name="adj" fmla="val 32143"/>
            </a:avLst>
          </a:prstGeom>
          <a:gradFill rotWithShape="1">
            <a:gsLst>
              <a:gs pos="0">
                <a:srgbClr val="CCCCCC"/>
              </a:gs>
              <a:gs pos="50000">
                <a:srgbClr val="FFFFFF"/>
              </a:gs>
              <a:gs pos="100000">
                <a:srgbClr val="CCCCCC"/>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5223" name="AutoShape 47"/>
          <p:cNvSpPr>
            <a:spLocks noChangeArrowheads="1"/>
          </p:cNvSpPr>
          <p:nvPr/>
        </p:nvSpPr>
        <p:spPr bwMode="auto">
          <a:xfrm>
            <a:off x="385763" y="1854200"/>
            <a:ext cx="2228850" cy="2000250"/>
          </a:xfrm>
          <a:prstGeom prst="homePlate">
            <a:avLst>
              <a:gd name="adj" fmla="val 27857"/>
            </a:avLst>
          </a:prstGeom>
          <a:gradFill rotWithShape="1">
            <a:gsLst>
              <a:gs pos="0">
                <a:srgbClr val="CCCCCC"/>
              </a:gs>
              <a:gs pos="50000">
                <a:srgbClr val="FFFFFF"/>
              </a:gs>
              <a:gs pos="100000">
                <a:srgbClr val="CCCCCC"/>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5224" name="Text Box 48"/>
          <p:cNvSpPr txBox="1">
            <a:spLocks noChangeArrowheads="1"/>
          </p:cNvSpPr>
          <p:nvPr/>
        </p:nvSpPr>
        <p:spPr bwMode="auto">
          <a:xfrm>
            <a:off x="557213" y="1968500"/>
            <a:ext cx="1485900" cy="1771650"/>
          </a:xfrm>
          <a:prstGeom prst="rect">
            <a:avLst/>
          </a:prstGeom>
          <a:noFill/>
          <a:ln w="9525" algn="in">
            <a:noFill/>
            <a:miter lim="800000"/>
            <a:headEnd/>
            <a:tailEnd/>
          </a:ln>
        </p:spPr>
        <p:txBody>
          <a:bodyPr lIns="36576" tIns="36576" rIns="36576" bIns="36576"/>
          <a:lstStyle/>
          <a:p>
            <a:pPr algn="ctr"/>
            <a:r>
              <a:rPr lang="en-US" altLang="zh-TW" sz="1200" b="1">
                <a:solidFill>
                  <a:srgbClr val="949494"/>
                </a:solidFill>
              </a:rPr>
              <a:t>Netcom receives work order, sets up desk phone in system, and creates a work order for FS</a:t>
            </a:r>
          </a:p>
          <a:p>
            <a:pPr algn="ctr"/>
            <a:r>
              <a:rPr lang="en-US" altLang="zh-TW" sz="1200" b="1">
                <a:solidFill>
                  <a:srgbClr val="949494"/>
                </a:solidFill>
              </a:rPr>
              <a:t>.</a:t>
            </a:r>
          </a:p>
          <a:p>
            <a:endParaRPr lang="en-US"/>
          </a:p>
        </p:txBody>
      </p:sp>
      <p:sp>
        <p:nvSpPr>
          <p:cNvPr id="265225" name="Text Box 49"/>
          <p:cNvSpPr txBox="1">
            <a:spLocks noChangeArrowheads="1"/>
          </p:cNvSpPr>
          <p:nvPr/>
        </p:nvSpPr>
        <p:spPr bwMode="auto">
          <a:xfrm>
            <a:off x="2614613" y="1968500"/>
            <a:ext cx="1371600" cy="1771650"/>
          </a:xfrm>
          <a:prstGeom prst="rect">
            <a:avLst/>
          </a:prstGeom>
          <a:noFill/>
          <a:ln w="9525" algn="in">
            <a:noFill/>
            <a:miter lim="800000"/>
            <a:headEnd/>
            <a:tailEnd/>
          </a:ln>
        </p:spPr>
        <p:txBody>
          <a:bodyPr lIns="36576" tIns="36576" rIns="36576" bIns="36576"/>
          <a:lstStyle/>
          <a:p>
            <a:pPr algn="ctr"/>
            <a:r>
              <a:rPr lang="en-US" altLang="zh-TW" sz="1200" b="1">
                <a:solidFill>
                  <a:srgbClr val="969696"/>
                </a:solidFill>
              </a:rPr>
              <a:t>FS deploys the desk phone and trains the user </a:t>
            </a:r>
            <a:endParaRPr lang="en-US" altLang="zh-TW">
              <a:solidFill>
                <a:srgbClr val="969696"/>
              </a:solidFill>
            </a:endParaRPr>
          </a:p>
          <a:p>
            <a:endParaRPr lang="en-US"/>
          </a:p>
        </p:txBody>
      </p:sp>
      <p:sp>
        <p:nvSpPr>
          <p:cNvPr id="12" name="Rectangle 11"/>
          <p:cNvSpPr/>
          <p:nvPr/>
        </p:nvSpPr>
        <p:spPr bwMode="auto">
          <a:xfrm>
            <a:off x="461963" y="4081463"/>
            <a:ext cx="7308850" cy="1389062"/>
          </a:xfrm>
          <a:prstGeom prst="rect">
            <a:avLst/>
          </a:prstGeom>
          <a:solidFill>
            <a:schemeClr val="accent5">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eaLnBrk="0" hangingPunct="0">
              <a:defRPr/>
            </a:pPr>
            <a:r>
              <a:rPr lang="en-US" sz="1700"/>
              <a:t>The FST closes the work order.</a:t>
            </a:r>
          </a:p>
        </p:txBody>
      </p:sp>
      <p:sp>
        <p:nvSpPr>
          <p:cNvPr id="265227" name="Rectangle 30"/>
          <p:cNvSpPr>
            <a:spLocks noChangeArrowheads="1"/>
          </p:cNvSpPr>
          <p:nvPr/>
        </p:nvSpPr>
        <p:spPr bwMode="auto">
          <a:xfrm>
            <a:off x="3995738" y="1662113"/>
            <a:ext cx="1651000" cy="152400"/>
          </a:xfrm>
          <a:prstGeom prst="rect">
            <a:avLst/>
          </a:prstGeom>
          <a:solidFill>
            <a:schemeClr val="accent1"/>
          </a:solidFill>
          <a:ln w="9525" algn="ctr">
            <a:noFill/>
            <a:round/>
            <a:headEnd/>
            <a:tailEnd/>
          </a:ln>
        </p:spPr>
        <p:txBody>
          <a:bodyPr anchor="ctr"/>
          <a:lstStyle/>
          <a:p>
            <a:pPr eaLnBrk="0" hangingPunct="0"/>
            <a:r>
              <a:rPr lang="en-US" sz="1000" b="1">
                <a:solidFill>
                  <a:schemeClr val="bg1"/>
                </a:solidFill>
              </a:rPr>
              <a:t>Step 7</a:t>
            </a:r>
          </a:p>
        </p:txBody>
      </p:sp>
      <p:sp>
        <p:nvSpPr>
          <p:cNvPr id="265228"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878A1CBD-3B15-4D0F-87E3-E111ECDCDA7A}" type="slidenum">
              <a:rPr lang="en-US" sz="1000">
                <a:solidFill>
                  <a:schemeClr val="bg1"/>
                </a:solidFill>
              </a:rPr>
              <a:pPr algn="ctr" eaLnBrk="0" hangingPunct="0"/>
              <a:t>17</a:t>
            </a:fld>
            <a:endParaRPr lang="en-US" sz="1400"/>
          </a:p>
        </p:txBody>
      </p:sp>
      <p:pic>
        <p:nvPicPr>
          <p:cNvPr id="265229" name="Picture 14" descr="training1"/>
          <p:cNvPicPr>
            <a:picLocks noChangeAspect="1" noChangeArrowheads="1"/>
          </p:cNvPicPr>
          <p:nvPr/>
        </p:nvPicPr>
        <p:blipFill>
          <a:blip r:embed="rId3"/>
          <a:srcRect/>
          <a:stretch>
            <a:fillRect/>
          </a:stretch>
        </p:blipFill>
        <p:spPr bwMode="auto">
          <a:xfrm>
            <a:off x="7605713" y="587375"/>
            <a:ext cx="1114425" cy="103663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idx="4294967295"/>
          </p:nvPr>
        </p:nvSpPr>
        <p:spPr/>
        <p:txBody>
          <a:bodyPr/>
          <a:lstStyle/>
          <a:p>
            <a:r>
              <a:rPr lang="en-US" smtClean="0"/>
              <a:t>Desk Phone in Inventory</a:t>
            </a:r>
          </a:p>
        </p:txBody>
      </p:sp>
      <p:sp>
        <p:nvSpPr>
          <p:cNvPr id="267266" name="Rectangle 30"/>
          <p:cNvSpPr>
            <a:spLocks noChangeArrowheads="1"/>
          </p:cNvSpPr>
          <p:nvPr/>
        </p:nvSpPr>
        <p:spPr bwMode="auto">
          <a:xfrm>
            <a:off x="5724525" y="1470025"/>
            <a:ext cx="1651000" cy="152400"/>
          </a:xfrm>
          <a:prstGeom prst="rect">
            <a:avLst/>
          </a:prstGeom>
          <a:solidFill>
            <a:schemeClr val="accent1"/>
          </a:solidFill>
          <a:ln w="9525" algn="ctr">
            <a:noFill/>
            <a:round/>
            <a:headEnd/>
            <a:tailEnd/>
          </a:ln>
        </p:spPr>
        <p:txBody>
          <a:bodyPr anchor="ctr"/>
          <a:lstStyle/>
          <a:p>
            <a:pPr eaLnBrk="0" hangingPunct="0"/>
            <a:r>
              <a:rPr lang="en-US" sz="1000" b="1">
                <a:solidFill>
                  <a:schemeClr val="bg1"/>
                </a:solidFill>
              </a:rPr>
              <a:t>Step 8</a:t>
            </a:r>
          </a:p>
        </p:txBody>
      </p:sp>
      <p:sp>
        <p:nvSpPr>
          <p:cNvPr id="12" name="Rectangle 11"/>
          <p:cNvSpPr/>
          <p:nvPr/>
        </p:nvSpPr>
        <p:spPr bwMode="auto">
          <a:xfrm>
            <a:off x="347663" y="3813175"/>
            <a:ext cx="8064500" cy="2381250"/>
          </a:xfrm>
          <a:prstGeom prst="rect">
            <a:avLst/>
          </a:prstGeom>
          <a:solidFill>
            <a:schemeClr val="accent5">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a:lstStyle/>
          <a:p>
            <a:pPr eaLnBrk="0" hangingPunct="0">
              <a:defRPr/>
            </a:pPr>
            <a:r>
              <a:rPr lang="en-US" sz="1700"/>
              <a:t>The Service Desk performs the final analysis of the service request and compares the initial client request to all of the closed work orders. If the work orders match up with the initial client request, SD updates the service call, completes the QA process, and closes the service ticket. </a:t>
            </a:r>
          </a:p>
          <a:p>
            <a:pPr eaLnBrk="0" hangingPunct="0">
              <a:defRPr/>
            </a:pPr>
            <a:endParaRPr lang="en-US" sz="1700"/>
          </a:p>
          <a:p>
            <a:pPr eaLnBrk="0" hangingPunct="0">
              <a:defRPr/>
            </a:pPr>
            <a:r>
              <a:rPr lang="en-US" sz="1700"/>
              <a:t>If the closed work orders </a:t>
            </a:r>
            <a:r>
              <a:rPr lang="en-US" sz="1700" b="1"/>
              <a:t>DO NOT</a:t>
            </a:r>
            <a:r>
              <a:rPr lang="en-US" sz="1700"/>
              <a:t> match the initial client request, the work orders are returned to Field Services requesting information on the outstanding issues and the service ticket remains open.</a:t>
            </a:r>
          </a:p>
          <a:p>
            <a:pPr eaLnBrk="0" hangingPunct="0">
              <a:defRPr/>
            </a:pPr>
            <a:endParaRPr lang="en-US" sz="1700"/>
          </a:p>
        </p:txBody>
      </p:sp>
      <p:sp>
        <p:nvSpPr>
          <p:cNvPr id="267268"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1FA9938E-16CC-408B-A7F9-7F362E07D5B1}" type="slidenum">
              <a:rPr lang="en-US" sz="1000">
                <a:solidFill>
                  <a:schemeClr val="bg1"/>
                </a:solidFill>
              </a:rPr>
              <a:pPr algn="ctr" eaLnBrk="0" hangingPunct="0"/>
              <a:t>18</a:t>
            </a:fld>
            <a:endParaRPr lang="en-US" sz="1400"/>
          </a:p>
        </p:txBody>
      </p:sp>
      <p:grpSp>
        <p:nvGrpSpPr>
          <p:cNvPr id="267269" name="Group 16"/>
          <p:cNvGrpSpPr>
            <a:grpSpLocks/>
          </p:cNvGrpSpPr>
          <p:nvPr/>
        </p:nvGrpSpPr>
        <p:grpSpPr bwMode="auto">
          <a:xfrm>
            <a:off x="309563" y="1662113"/>
            <a:ext cx="8058150" cy="2000250"/>
            <a:chOff x="106413300" y="108413550"/>
            <a:chExt cx="8058150" cy="2000250"/>
          </a:xfrm>
        </p:grpSpPr>
        <p:sp>
          <p:nvSpPr>
            <p:cNvPr id="267271" name="AutoShape 42"/>
            <p:cNvSpPr>
              <a:spLocks noChangeArrowheads="1"/>
            </p:cNvSpPr>
            <p:nvPr/>
          </p:nvSpPr>
          <p:spPr bwMode="auto">
            <a:xfrm>
              <a:off x="111671100" y="108413550"/>
              <a:ext cx="2800350" cy="2000250"/>
            </a:xfrm>
            <a:prstGeom prst="homePlate">
              <a:avLst>
                <a:gd name="adj" fmla="val 35000"/>
              </a:avLst>
            </a:prstGeom>
            <a:gradFill rotWithShape="1">
              <a:gsLst>
                <a:gs pos="0">
                  <a:srgbClr val="8DD2FD"/>
                </a:gs>
                <a:gs pos="50000">
                  <a:srgbClr val="FFFFFF"/>
                </a:gs>
                <a:gs pos="100000">
                  <a:srgbClr val="8DD2FD"/>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7272" name="AutoShape 43"/>
            <p:cNvSpPr>
              <a:spLocks noChangeArrowheads="1"/>
            </p:cNvSpPr>
            <p:nvPr/>
          </p:nvSpPr>
          <p:spPr bwMode="auto">
            <a:xfrm>
              <a:off x="109899450" y="108413550"/>
              <a:ext cx="2457450" cy="2000250"/>
            </a:xfrm>
            <a:prstGeom prst="homePlate">
              <a:avLst>
                <a:gd name="adj" fmla="val 30714"/>
              </a:avLst>
            </a:prstGeom>
            <a:gradFill rotWithShape="1">
              <a:gsLst>
                <a:gs pos="0">
                  <a:srgbClr val="CCCCCC"/>
                </a:gs>
                <a:gs pos="50000">
                  <a:srgbClr val="FFFFFF"/>
                </a:gs>
                <a:gs pos="100000">
                  <a:srgbClr val="CCCCCC"/>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7273" name="Text Box 44"/>
            <p:cNvSpPr txBox="1">
              <a:spLocks noChangeArrowheads="1"/>
            </p:cNvSpPr>
            <p:nvPr/>
          </p:nvSpPr>
          <p:spPr bwMode="auto">
            <a:xfrm>
              <a:off x="110356650" y="108527850"/>
              <a:ext cx="1485900" cy="1771650"/>
            </a:xfrm>
            <a:prstGeom prst="rect">
              <a:avLst/>
            </a:prstGeom>
            <a:noFill/>
            <a:ln w="9525" algn="in">
              <a:noFill/>
              <a:miter lim="800000"/>
              <a:headEnd/>
              <a:tailEnd/>
            </a:ln>
          </p:spPr>
          <p:txBody>
            <a:bodyPr lIns="36576" tIns="36576" rIns="36576" bIns="36576"/>
            <a:lstStyle/>
            <a:p>
              <a:pPr algn="ctr"/>
              <a:r>
                <a:rPr lang="en-US" altLang="zh-TW" sz="1200" b="1">
                  <a:solidFill>
                    <a:srgbClr val="969696"/>
                  </a:solidFill>
                </a:rPr>
                <a:t>The FST closes the work order</a:t>
              </a:r>
              <a:endParaRPr lang="en-US" altLang="zh-TW">
                <a:solidFill>
                  <a:srgbClr val="969696"/>
                </a:solidFill>
              </a:endParaRPr>
            </a:p>
            <a:p>
              <a:endParaRPr lang="en-US"/>
            </a:p>
          </p:txBody>
        </p:sp>
        <p:sp>
          <p:nvSpPr>
            <p:cNvPr id="267274" name="Text Box 45"/>
            <p:cNvSpPr txBox="1">
              <a:spLocks noChangeArrowheads="1"/>
            </p:cNvSpPr>
            <p:nvPr/>
          </p:nvSpPr>
          <p:spPr bwMode="auto">
            <a:xfrm>
              <a:off x="112242600" y="108470700"/>
              <a:ext cx="1828800" cy="1885950"/>
            </a:xfrm>
            <a:prstGeom prst="rect">
              <a:avLst/>
            </a:prstGeom>
            <a:noFill/>
            <a:ln w="9525" algn="in">
              <a:noFill/>
              <a:miter lim="800000"/>
              <a:headEnd/>
              <a:tailEnd/>
            </a:ln>
          </p:spPr>
          <p:txBody>
            <a:bodyPr lIns="36576" tIns="36576" rIns="36576" bIns="36576"/>
            <a:lstStyle/>
            <a:p>
              <a:r>
                <a:rPr lang="en-US" altLang="zh-TW" sz="1200" b="1">
                  <a:solidFill>
                    <a:srgbClr val="000000"/>
                  </a:solidFill>
                </a:rPr>
                <a:t>SD performs the final analysis of the service request</a:t>
              </a:r>
              <a:endParaRPr lang="en-US"/>
            </a:p>
          </p:txBody>
        </p:sp>
        <p:sp>
          <p:nvSpPr>
            <p:cNvPr id="267275" name="AutoShape 46"/>
            <p:cNvSpPr>
              <a:spLocks noChangeArrowheads="1"/>
            </p:cNvSpPr>
            <p:nvPr/>
          </p:nvSpPr>
          <p:spPr bwMode="auto">
            <a:xfrm>
              <a:off x="108013500" y="108413550"/>
              <a:ext cx="2571750" cy="2000250"/>
            </a:xfrm>
            <a:prstGeom prst="homePlate">
              <a:avLst>
                <a:gd name="adj" fmla="val 32143"/>
              </a:avLst>
            </a:prstGeom>
            <a:gradFill rotWithShape="1">
              <a:gsLst>
                <a:gs pos="0">
                  <a:srgbClr val="CCCCCC"/>
                </a:gs>
                <a:gs pos="50000">
                  <a:srgbClr val="FFFFFF"/>
                </a:gs>
                <a:gs pos="100000">
                  <a:srgbClr val="CCCCCC"/>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7276" name="AutoShape 47"/>
            <p:cNvSpPr>
              <a:spLocks noChangeArrowheads="1"/>
            </p:cNvSpPr>
            <p:nvPr/>
          </p:nvSpPr>
          <p:spPr bwMode="auto">
            <a:xfrm>
              <a:off x="106413300" y="108413550"/>
              <a:ext cx="2228850" cy="2000250"/>
            </a:xfrm>
            <a:prstGeom prst="homePlate">
              <a:avLst>
                <a:gd name="adj" fmla="val 27857"/>
              </a:avLst>
            </a:prstGeom>
            <a:gradFill rotWithShape="1">
              <a:gsLst>
                <a:gs pos="0">
                  <a:srgbClr val="CCCCCC"/>
                </a:gs>
                <a:gs pos="50000">
                  <a:srgbClr val="FFFFFF"/>
                </a:gs>
                <a:gs pos="100000">
                  <a:srgbClr val="CCCCCC"/>
                </a:gs>
              </a:gsLst>
              <a:lin ang="5400000" scaled="1"/>
            </a:gradFill>
            <a:ln w="9525" algn="in">
              <a:solidFill>
                <a:srgbClr val="000000"/>
              </a:solidFill>
              <a:miter lim="800000"/>
              <a:headEnd/>
              <a:tailEnd/>
            </a:ln>
          </p:spPr>
          <p:txBody>
            <a:bodyPr lIns="36576" tIns="36576" rIns="36576" bIns="36576"/>
            <a:lstStyle/>
            <a:p>
              <a:endParaRPr lang="en-US" altLang="zh-TW">
                <a:solidFill>
                  <a:srgbClr val="666666"/>
                </a:solidFill>
              </a:endParaRPr>
            </a:p>
            <a:p>
              <a:endParaRPr lang="en-US"/>
            </a:p>
          </p:txBody>
        </p:sp>
        <p:sp>
          <p:nvSpPr>
            <p:cNvPr id="267277" name="Text Box 48"/>
            <p:cNvSpPr txBox="1">
              <a:spLocks noChangeArrowheads="1"/>
            </p:cNvSpPr>
            <p:nvPr/>
          </p:nvSpPr>
          <p:spPr bwMode="auto">
            <a:xfrm>
              <a:off x="106584750" y="108527850"/>
              <a:ext cx="1485900" cy="1771650"/>
            </a:xfrm>
            <a:prstGeom prst="rect">
              <a:avLst/>
            </a:prstGeom>
            <a:noFill/>
            <a:ln w="9525" algn="in">
              <a:noFill/>
              <a:miter lim="800000"/>
              <a:headEnd/>
              <a:tailEnd/>
            </a:ln>
          </p:spPr>
          <p:txBody>
            <a:bodyPr lIns="36576" tIns="36576" rIns="36576" bIns="36576"/>
            <a:lstStyle/>
            <a:p>
              <a:pPr algn="ctr"/>
              <a:r>
                <a:rPr lang="en-US" altLang="zh-TW" sz="1200" b="1">
                  <a:solidFill>
                    <a:srgbClr val="949494"/>
                  </a:solidFill>
                </a:rPr>
                <a:t>Netcom receives work order, sets up desk phone in system, and creates a work order for FS</a:t>
              </a:r>
            </a:p>
            <a:p>
              <a:pPr algn="ctr"/>
              <a:r>
                <a:rPr lang="en-US" altLang="zh-TW" sz="1200" b="1">
                  <a:solidFill>
                    <a:srgbClr val="949494"/>
                  </a:solidFill>
                </a:rPr>
                <a:t>.</a:t>
              </a:r>
            </a:p>
            <a:p>
              <a:endParaRPr lang="en-US"/>
            </a:p>
          </p:txBody>
        </p:sp>
        <p:sp>
          <p:nvSpPr>
            <p:cNvPr id="267278" name="Text Box 49"/>
            <p:cNvSpPr txBox="1">
              <a:spLocks noChangeArrowheads="1"/>
            </p:cNvSpPr>
            <p:nvPr/>
          </p:nvSpPr>
          <p:spPr bwMode="auto">
            <a:xfrm>
              <a:off x="108642150" y="108527850"/>
              <a:ext cx="1371600" cy="1771650"/>
            </a:xfrm>
            <a:prstGeom prst="rect">
              <a:avLst/>
            </a:prstGeom>
            <a:noFill/>
            <a:ln w="9525" algn="in">
              <a:noFill/>
              <a:miter lim="800000"/>
              <a:headEnd/>
              <a:tailEnd/>
            </a:ln>
          </p:spPr>
          <p:txBody>
            <a:bodyPr lIns="36576" tIns="36576" rIns="36576" bIns="36576"/>
            <a:lstStyle/>
            <a:p>
              <a:pPr algn="ctr"/>
              <a:r>
                <a:rPr lang="en-US" altLang="zh-TW" sz="1200" b="1">
                  <a:solidFill>
                    <a:srgbClr val="969696"/>
                  </a:solidFill>
                </a:rPr>
                <a:t>FS deploys the desk phone and trains the user </a:t>
              </a:r>
              <a:endParaRPr lang="en-US" altLang="zh-TW">
                <a:solidFill>
                  <a:srgbClr val="969696"/>
                </a:solidFill>
              </a:endParaRPr>
            </a:p>
            <a:p>
              <a:endParaRPr lang="en-US"/>
            </a:p>
          </p:txBody>
        </p:sp>
      </p:grpSp>
      <p:pic>
        <p:nvPicPr>
          <p:cNvPr id="267270" name="Picture 15" descr="training1"/>
          <p:cNvPicPr>
            <a:picLocks noChangeAspect="1" noChangeArrowheads="1"/>
          </p:cNvPicPr>
          <p:nvPr/>
        </p:nvPicPr>
        <p:blipFill>
          <a:blip r:embed="rId3"/>
          <a:srcRect/>
          <a:stretch>
            <a:fillRect/>
          </a:stretch>
        </p:blipFill>
        <p:spPr bwMode="auto">
          <a:xfrm>
            <a:off x="7605713" y="587375"/>
            <a:ext cx="1114425" cy="103663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p:txBody>
          <a:bodyPr/>
          <a:lstStyle/>
          <a:p>
            <a:r>
              <a:rPr lang="en-US" smtClean="0"/>
              <a:t>The Target – 2 Days</a:t>
            </a:r>
          </a:p>
        </p:txBody>
      </p:sp>
      <p:sp>
        <p:nvSpPr>
          <p:cNvPr id="269314" name="Text Box 6"/>
          <p:cNvSpPr txBox="1">
            <a:spLocks noChangeArrowheads="1"/>
          </p:cNvSpPr>
          <p:nvPr/>
        </p:nvSpPr>
        <p:spPr bwMode="auto">
          <a:xfrm rot="10800000" flipV="1">
            <a:off x="306388" y="1508125"/>
            <a:ext cx="6111875" cy="4108450"/>
          </a:xfrm>
          <a:prstGeom prst="rect">
            <a:avLst/>
          </a:prstGeom>
          <a:noFill/>
          <a:ln w="9525">
            <a:noFill/>
            <a:miter lim="800000"/>
            <a:headEnd/>
            <a:tailEnd/>
          </a:ln>
          <a:effectLst>
            <a:prstShdw prst="shdw17" dist="17961" dir="2700000">
              <a:srgbClr val="005C81"/>
            </a:prstShdw>
          </a:effectLst>
        </p:spPr>
        <p:txBody>
          <a:bodyPr>
            <a:spAutoFit/>
          </a:bodyPr>
          <a:lstStyle/>
          <a:p>
            <a:pPr>
              <a:spcBef>
                <a:spcPct val="50000"/>
              </a:spcBef>
            </a:pPr>
            <a:r>
              <a:rPr lang="en-US"/>
              <a:t>The target for an ‘</a:t>
            </a:r>
            <a:r>
              <a:rPr lang="en-US" i="1"/>
              <a:t>in inventory</a:t>
            </a:r>
            <a:r>
              <a:rPr lang="en-US"/>
              <a:t>’ desk phone setup and deployment is </a:t>
            </a:r>
            <a:r>
              <a:rPr lang="en-US" b="1"/>
              <a:t>2 days</a:t>
            </a:r>
            <a:r>
              <a:rPr lang="en-US"/>
              <a:t>. </a:t>
            </a:r>
          </a:p>
          <a:p>
            <a:pPr>
              <a:spcBef>
                <a:spcPct val="50000"/>
              </a:spcBef>
            </a:pPr>
            <a:r>
              <a:rPr lang="en-US"/>
              <a:t>The clock </a:t>
            </a:r>
            <a:r>
              <a:rPr lang="en-US" i="1"/>
              <a:t>starts</a:t>
            </a:r>
            <a:r>
              <a:rPr lang="en-US"/>
              <a:t> ticking when Field Services receives the </a:t>
            </a:r>
            <a:r>
              <a:rPr lang="en-US" i="1"/>
              <a:t>first</a:t>
            </a:r>
            <a:r>
              <a:rPr lang="en-US"/>
              <a:t> work order and </a:t>
            </a:r>
            <a:r>
              <a:rPr lang="en-US" i="1"/>
              <a:t>stops</a:t>
            </a:r>
            <a:r>
              <a:rPr lang="en-US"/>
              <a:t> ticking when the Service Desk closes the original service ticket request. </a:t>
            </a:r>
          </a:p>
          <a:p>
            <a:pPr>
              <a:spcBef>
                <a:spcPct val="50000"/>
              </a:spcBef>
            </a:pPr>
            <a:endParaRPr lang="en-US"/>
          </a:p>
          <a:p>
            <a:pPr>
              <a:spcBef>
                <a:spcPct val="50000"/>
              </a:spcBef>
            </a:pPr>
            <a:endParaRPr lang="en-US"/>
          </a:p>
          <a:p>
            <a:pPr>
              <a:spcBef>
                <a:spcPct val="50000"/>
              </a:spcBef>
            </a:pPr>
            <a:r>
              <a:rPr lang="en-US"/>
              <a:t> </a:t>
            </a:r>
          </a:p>
        </p:txBody>
      </p:sp>
      <p:pic>
        <p:nvPicPr>
          <p:cNvPr id="269315" name="Picture 477" descr="Target"/>
          <p:cNvPicPr>
            <a:picLocks noChangeAspect="1" noChangeArrowheads="1"/>
          </p:cNvPicPr>
          <p:nvPr/>
        </p:nvPicPr>
        <p:blipFill>
          <a:blip r:embed="rId3"/>
          <a:srcRect/>
          <a:stretch>
            <a:fillRect/>
          </a:stretch>
        </p:blipFill>
        <p:spPr bwMode="auto">
          <a:xfrm>
            <a:off x="6338888" y="779463"/>
            <a:ext cx="2400300" cy="2400300"/>
          </a:xfrm>
          <a:prstGeom prst="rect">
            <a:avLst/>
          </a:prstGeom>
          <a:noFill/>
          <a:ln w="9525">
            <a:noFill/>
            <a:miter lim="800000"/>
            <a:headEnd/>
            <a:tailEnd/>
          </a:ln>
        </p:spPr>
      </p:pic>
      <p:sp>
        <p:nvSpPr>
          <p:cNvPr id="257502" name="Text Box 478"/>
          <p:cNvSpPr txBox="1">
            <a:spLocks noChangeArrowheads="1"/>
          </p:cNvSpPr>
          <p:nvPr/>
        </p:nvSpPr>
        <p:spPr bwMode="auto">
          <a:xfrm>
            <a:off x="7221538" y="1393825"/>
            <a:ext cx="53657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b="1">
                <a:solidFill>
                  <a:srgbClr val="0D0D0D"/>
                </a:solidFill>
                <a:ea typeface="ＭＳ Ｐゴシック" charset="-128"/>
                <a:cs typeface="+mn-cs"/>
              </a:rPr>
              <a:t>2</a:t>
            </a:r>
          </a:p>
        </p:txBody>
      </p:sp>
      <p:sp>
        <p:nvSpPr>
          <p:cNvPr id="269317"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07335252-E480-484E-A241-DE4AB142702E}" type="slidenum">
              <a:rPr lang="en-US" sz="1000">
                <a:solidFill>
                  <a:schemeClr val="bg1"/>
                </a:solidFill>
              </a:rPr>
              <a:pPr algn="ctr" eaLnBrk="0" hangingPunct="0"/>
              <a:t>19</a:t>
            </a:fld>
            <a:endParaRPr lang="en-US" sz="1400"/>
          </a:p>
        </p:txBody>
      </p:sp>
      <p:sp>
        <p:nvSpPr>
          <p:cNvPr id="264200" name="Text Box 8"/>
          <p:cNvSpPr txBox="1">
            <a:spLocks noChangeArrowheads="1"/>
          </p:cNvSpPr>
          <p:nvPr/>
        </p:nvSpPr>
        <p:spPr bwMode="auto">
          <a:xfrm>
            <a:off x="962025" y="4465638"/>
            <a:ext cx="7219950" cy="15525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i="1"/>
              <a:t>In order to meet this target, the streamlined transition between interdependent events and the timely cooperation between departments is essential</a:t>
            </a:r>
            <a:r>
              <a:rPr lang="en-US"/>
              <a:t>.</a:t>
            </a:r>
          </a:p>
        </p:txBody>
      </p:sp>
      <p:pic>
        <p:nvPicPr>
          <p:cNvPr id="269321" name="Picture 9" descr="blue checkmark"/>
          <p:cNvPicPr>
            <a:picLocks noChangeAspect="1" noChangeArrowheads="1"/>
          </p:cNvPicPr>
          <p:nvPr/>
        </p:nvPicPr>
        <p:blipFill>
          <a:blip r:embed="rId4"/>
          <a:srcRect/>
          <a:stretch>
            <a:fillRect/>
          </a:stretch>
        </p:blipFill>
        <p:spPr bwMode="auto">
          <a:xfrm>
            <a:off x="385763" y="4503738"/>
            <a:ext cx="609600" cy="6096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p:txBody>
          <a:bodyPr/>
          <a:lstStyle/>
          <a:p>
            <a:pPr>
              <a:defRPr/>
            </a:pPr>
            <a:r>
              <a:rPr lang="en-US" smtClean="0">
                <a:ea typeface="ＭＳ Ｐゴシック"/>
              </a:rPr>
              <a:t>2</a:t>
            </a:r>
            <a:endParaRPr lang="en-US" sz="1400" smtClean="0">
              <a:solidFill>
                <a:schemeClr val="tx1"/>
              </a:solidFill>
              <a:ea typeface="ＭＳ Ｐゴシック"/>
            </a:endParaRPr>
          </a:p>
        </p:txBody>
      </p:sp>
      <p:graphicFrame>
        <p:nvGraphicFramePr>
          <p:cNvPr id="29830" name="Group 134"/>
          <p:cNvGraphicFramePr>
            <a:graphicFrameLocks noGrp="1"/>
          </p:cNvGraphicFramePr>
          <p:nvPr/>
        </p:nvGraphicFramePr>
        <p:xfrm>
          <a:off x="228600" y="685800"/>
          <a:ext cx="8488363" cy="1822453"/>
        </p:xfrm>
        <a:graphic>
          <a:graphicData uri="http://schemas.openxmlformats.org/drawingml/2006/table">
            <a:tbl>
              <a:tblPr/>
              <a:tblGrid>
                <a:gridCol w="2828925"/>
                <a:gridCol w="1362075"/>
                <a:gridCol w="4297363"/>
              </a:tblGrid>
              <a:tr h="2079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sz="1100" b="1" i="0" u="none" strike="noStrike" cap="none" normalizeH="0" baseline="0" smtClean="0">
                          <a:ln>
                            <a:noFill/>
                          </a:ln>
                          <a:solidFill>
                            <a:schemeClr val="tx1"/>
                          </a:solidFill>
                          <a:effectLst/>
                          <a:latin typeface="Arial" charset="0"/>
                          <a:ea typeface="ＭＳ Ｐゴシック"/>
                          <a:cs typeface="Times New Roman" pitchFamily="18" charset="0"/>
                        </a:rPr>
                        <a:t>Instructor Guide</a:t>
                      </a: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61963">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sz="1100" b="1" i="0" u="none" strike="noStrike" cap="none" normalizeH="0" baseline="0" smtClean="0">
                          <a:ln>
                            <a:noFill/>
                          </a:ln>
                          <a:solidFill>
                            <a:schemeClr val="tx1"/>
                          </a:solidFill>
                          <a:effectLst/>
                          <a:latin typeface="Arial" charset="0"/>
                          <a:ea typeface="ＭＳ Ｐゴシック"/>
                          <a:cs typeface="Times New Roman" pitchFamily="18" charset="0"/>
                        </a:rPr>
                        <a:t>Slide 2 of 31</a:t>
                      </a: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sz="900" b="1" i="0" u="none" strike="noStrike" cap="none" normalizeH="0" baseline="0" smtClean="0">
                          <a:ln>
                            <a:noFill/>
                          </a:ln>
                          <a:solidFill>
                            <a:schemeClr val="tx1"/>
                          </a:solidFill>
                          <a:effectLst/>
                          <a:latin typeface="Arial" charset="0"/>
                          <a:ea typeface="ＭＳ Ｐゴシック"/>
                          <a:cs typeface="Times New Roman" pitchFamily="18" charset="0"/>
                        </a:rPr>
                        <a:t>File Name: NetCom Move Training Webinar</a:t>
                      </a: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r h="6524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ea typeface="ＭＳ Ｐゴシック"/>
                          <a:cs typeface="Times New Roman" pitchFamily="18" charset="0"/>
                        </a:rPr>
                        <a:t>Short Description: </a:t>
                      </a:r>
                      <a:r>
                        <a:rPr kumimoji="0" lang="en-US" sz="900" b="0" i="0" u="none" strike="noStrike" cap="none" normalizeH="0" baseline="0" smtClean="0">
                          <a:ln>
                            <a:noFill/>
                          </a:ln>
                          <a:solidFill>
                            <a:schemeClr val="tx1"/>
                          </a:solidFill>
                          <a:effectLst/>
                          <a:latin typeface="Arial" charset="0"/>
                          <a:ea typeface="ＭＳ Ｐゴシック"/>
                          <a:cs typeface="ＭＳ Ｐゴシック"/>
                        </a:rPr>
                        <a:t>NetCom’s role and responsibilities in the Move/Leave processes as well as a brief recap of the Join or On Boarding process. </a:t>
                      </a:r>
                      <a:endParaRPr kumimoji="0" lang="en-US" sz="1600" b="0" i="0" u="none" strike="noStrike" cap="none" normalizeH="0" baseline="0" smtClean="0">
                        <a:ln>
                          <a:noFill/>
                        </a:ln>
                        <a:solidFill>
                          <a:schemeClr val="tx1"/>
                        </a:solidFill>
                        <a:effectLst/>
                        <a:latin typeface="Arial"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r h="173038">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GB" sz="900" b="1" i="0" u="none" strike="noStrike" cap="none" normalizeH="0" baseline="0" smtClean="0">
                          <a:ln>
                            <a:noFill/>
                          </a:ln>
                          <a:solidFill>
                            <a:schemeClr val="tx1"/>
                          </a:solidFill>
                          <a:effectLst/>
                          <a:latin typeface="Arial" charset="0"/>
                          <a:ea typeface="ＭＳ Ｐゴシック"/>
                          <a:cs typeface="Times New Roman" pitchFamily="18" charset="0"/>
                        </a:rPr>
                        <a:t>Team Responsible: ITS</a:t>
                      </a: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r h="163513">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r h="163513">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0729" marR="60729"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4950" name="Group 134"/>
          <p:cNvGraphicFramePr>
            <a:graphicFrameLocks noGrp="1"/>
          </p:cNvGraphicFramePr>
          <p:nvPr/>
        </p:nvGraphicFramePr>
        <p:xfrm>
          <a:off x="228600" y="2776538"/>
          <a:ext cx="8534400" cy="728664"/>
        </p:xfrm>
        <a:graphic>
          <a:graphicData uri="http://schemas.openxmlformats.org/drawingml/2006/table">
            <a:tbl>
              <a:tblPr/>
              <a:tblGrid>
                <a:gridCol w="3179763"/>
                <a:gridCol w="3162300"/>
                <a:gridCol w="1017587"/>
                <a:gridCol w="1174750"/>
              </a:tblGrid>
              <a:tr h="1793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tab pos="5219700" algn="l"/>
                        </a:tabLst>
                      </a:pPr>
                      <a:r>
                        <a:rPr kumimoji="0" lang="en-GB" sz="900" b="1" i="0" u="none" strike="noStrike" cap="none" normalizeH="0" baseline="0" smtClean="0">
                          <a:ln>
                            <a:noFill/>
                          </a:ln>
                          <a:solidFill>
                            <a:schemeClr val="tx1"/>
                          </a:solidFill>
                          <a:effectLst/>
                          <a:latin typeface="Arial" charset="0"/>
                          <a:ea typeface="ＭＳ Ｐゴシック" charset="-128"/>
                          <a:cs typeface="Times New Roman" pitchFamily="18" charset="0"/>
                        </a:rPr>
                        <a:t>Document Reviewers: </a:t>
                      </a:r>
                      <a:r>
                        <a:rPr kumimoji="0" lang="en-GB" sz="900" b="0" i="1" u="none" strike="noStrike" cap="none" normalizeH="0" baseline="0" smtClean="0">
                          <a:ln>
                            <a:noFill/>
                          </a:ln>
                          <a:solidFill>
                            <a:schemeClr val="tx1"/>
                          </a:solidFill>
                          <a:effectLst/>
                          <a:latin typeface="Arial" charset="0"/>
                          <a:ea typeface="ＭＳ Ｐゴシック" charset="-128"/>
                          <a:cs typeface="Times New Roman" pitchFamily="18" charset="0"/>
                        </a:rPr>
                        <a:t>The following have performed quality review of this document:	</a:t>
                      </a:r>
                      <a:endParaRPr kumimoji="0" lang="en-US"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9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ea typeface="ＭＳ Ｐゴシック" charset="-128"/>
                          <a:cs typeface="Times New Roman" pitchFamily="18" charset="0"/>
                        </a:rPr>
                        <a:t>Name</a:t>
                      </a:r>
                      <a:endParaRPr kumimoji="0" lang="en-US"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ea typeface="ＭＳ Ｐゴシック" charset="-128"/>
                          <a:cs typeface="Times New Roman" pitchFamily="18" charset="0"/>
                        </a:rPr>
                        <a:t>Title</a:t>
                      </a:r>
                      <a:endParaRPr kumimoji="0" lang="en-US"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ea typeface="ＭＳ Ｐゴシック" charset="-128"/>
                          <a:cs typeface="Times New Roman" pitchFamily="18" charset="0"/>
                        </a:rPr>
                        <a:t>Date</a:t>
                      </a:r>
                      <a:endParaRPr kumimoji="0" lang="en-US"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ea typeface="ＭＳ Ｐゴシック" charset="-128"/>
                          <a:cs typeface="Times New Roman" pitchFamily="18" charset="0"/>
                        </a:rPr>
                        <a:t>Version</a:t>
                      </a:r>
                      <a:endParaRPr kumimoji="0" lang="en-US"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rPr>
                        <a:t>Rob Crump</a:t>
                      </a:r>
                    </a:p>
                  </a:txBody>
                  <a:tcPr marL="64370" marR="6437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rPr>
                        <a:t>Leslie Wood</a:t>
                      </a:r>
                    </a:p>
                  </a:txBody>
                  <a:tcPr marL="64370" marR="6437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rPr>
                        <a:t>Technical Writer</a:t>
                      </a:r>
                    </a:p>
                  </a:txBody>
                  <a:tcPr marL="64370" marR="6437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4370" marR="64370" marT="0" marB="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Rectangle 2"/>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endParaRPr lang="en-US" dirty="0">
              <a:latin typeface="Arial" pitchFamily="34" charset="0"/>
              <a:ea typeface="ＭＳ Ｐゴシック" charset="-128"/>
              <a:cs typeface="+mn-cs"/>
            </a:endParaRPr>
          </a:p>
        </p:txBody>
      </p:sp>
      <p:graphicFrame>
        <p:nvGraphicFramePr>
          <p:cNvPr id="13" name="Group 157"/>
          <p:cNvGraphicFramePr>
            <a:graphicFrameLocks noGrp="1"/>
          </p:cNvGraphicFramePr>
          <p:nvPr/>
        </p:nvGraphicFramePr>
        <p:xfrm>
          <a:off x="241300" y="4724400"/>
          <a:ext cx="8521700" cy="735013"/>
        </p:xfrm>
        <a:graphic>
          <a:graphicData uri="http://schemas.openxmlformats.org/drawingml/2006/table">
            <a:tbl>
              <a:tblPr/>
              <a:tblGrid>
                <a:gridCol w="3175000"/>
                <a:gridCol w="3160713"/>
                <a:gridCol w="1012825"/>
                <a:gridCol w="1173162"/>
              </a:tblGrid>
              <a:tr h="1920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ＭＳ Ｐゴシック" charset="-128"/>
                          <a:cs typeface="Times New Roman" pitchFamily="18" charset="0"/>
                        </a:rPr>
                        <a:t>Document Approvers: </a:t>
                      </a:r>
                      <a:r>
                        <a:rPr kumimoji="0" lang="en-GB" sz="1000" b="0" i="1" u="none" strike="noStrike" cap="none" normalizeH="0" baseline="0" smtClean="0">
                          <a:ln>
                            <a:noFill/>
                          </a:ln>
                          <a:solidFill>
                            <a:schemeClr val="tx1"/>
                          </a:solidFill>
                          <a:effectLst/>
                          <a:latin typeface="Arial" charset="0"/>
                          <a:ea typeface="ＭＳ Ｐゴシック" charset="-128"/>
                          <a:cs typeface="Times New Roman" pitchFamily="18" charset="0"/>
                        </a:rPr>
                        <a:t>The following have reviewed and approved this document:	</a:t>
                      </a: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ＭＳ Ｐゴシック" charset="-128"/>
                          <a:cs typeface="Times New Roman" pitchFamily="18" charset="0"/>
                        </a:rPr>
                        <a:t>Name</a:t>
                      </a: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ＭＳ Ｐゴシック" charset="-128"/>
                          <a:cs typeface="Times New Roman" pitchFamily="18" charset="0"/>
                        </a:rPr>
                        <a:t>Title</a:t>
                      </a: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ＭＳ Ｐゴシック" charset="-128"/>
                          <a:cs typeface="Times New Roman" pitchFamily="18" charset="0"/>
                        </a:rPr>
                        <a:t>Date</a:t>
                      </a: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charset="0"/>
                          <a:ea typeface="ＭＳ Ｐゴシック" charset="-128"/>
                          <a:cs typeface="Times New Roman" pitchFamily="18" charset="0"/>
                        </a:rPr>
                        <a:t>Version</a:t>
                      </a: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r>
              <a:tr h="112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4951" name="Group 135"/>
          <p:cNvGraphicFramePr>
            <a:graphicFrameLocks noGrp="1"/>
          </p:cNvGraphicFramePr>
          <p:nvPr/>
        </p:nvGraphicFramePr>
        <p:xfrm>
          <a:off x="214313" y="3657600"/>
          <a:ext cx="8548687" cy="1006476"/>
        </p:xfrm>
        <a:graphic>
          <a:graphicData uri="http://schemas.openxmlformats.org/drawingml/2006/table">
            <a:tbl>
              <a:tblPr/>
              <a:tblGrid>
                <a:gridCol w="2071687"/>
                <a:gridCol w="1036638"/>
                <a:gridCol w="3306762"/>
                <a:gridCol w="2133600"/>
              </a:tblGrid>
              <a:tr h="188913">
                <a:tc gridSpan="4">
                  <a:txBody>
                    <a:bodyPr/>
                    <a:lstStyle/>
                    <a:p>
                      <a:pPr marL="0" marR="0" lvl="0" indent="0" algn="l" defTabSz="914400" rtl="0" eaLnBrk="1" fontAlgn="base" latinLnBrk="0" hangingPunct="1">
                        <a:lnSpc>
                          <a:spcPts val="1200"/>
                        </a:lnSpc>
                        <a:spcBef>
                          <a:spcPts val="600"/>
                        </a:spcBef>
                        <a:spcAft>
                          <a:spcPct val="0"/>
                        </a:spcAft>
                        <a:buClrTx/>
                        <a:buSzTx/>
                        <a:buFontTx/>
                        <a:buNone/>
                        <a:tabLst>
                          <a:tab pos="3476625" algn="l"/>
                        </a:tabLst>
                      </a:pPr>
                      <a:r>
                        <a:rPr kumimoji="0" lang="en-US" sz="1000" b="1" i="0" u="none" strike="noStrike" cap="none" normalizeH="0" baseline="0" smtClean="0">
                          <a:ln>
                            <a:noFill/>
                          </a:ln>
                          <a:solidFill>
                            <a:schemeClr val="tx1"/>
                          </a:solidFill>
                          <a:effectLst/>
                          <a:latin typeface="Arial" charset="0"/>
                          <a:ea typeface="ＭＳ Ｐゴシック"/>
                          <a:cs typeface="Times New Roman" pitchFamily="18" charset="0"/>
                        </a:rPr>
                        <a:t>Document Version History:</a:t>
                      </a:r>
                      <a:endParaRPr kumimoji="0" lang="en-US" sz="1000" b="0" i="0" u="none" strike="noStrike" cap="none" normalizeH="0" baseline="0" smtClean="0">
                        <a:ln>
                          <a:noFill/>
                        </a:ln>
                        <a:solidFill>
                          <a:schemeClr val="tx1"/>
                        </a:solidFill>
                        <a:effectLst/>
                        <a:latin typeface="Times New Roman" pitchFamily="18" charset="0"/>
                        <a:ea typeface="ＭＳ Ｐゴシック"/>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8913">
                <a:tc>
                  <a:txBody>
                    <a:bodyPr/>
                    <a:lstStyle/>
                    <a:p>
                      <a:pPr marL="0" marR="0" lvl="0" indent="0" algn="l" defTabSz="914400" rtl="0" eaLnBrk="1" fontAlgn="base" latinLnBrk="0" hangingPunct="1">
                        <a:lnSpc>
                          <a:spcPts val="1200"/>
                        </a:lnSpc>
                        <a:spcBef>
                          <a:spcPts val="6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a:cs typeface="Times New Roman" pitchFamily="18" charset="0"/>
                        </a:rPr>
                        <a:t>Date</a:t>
                      </a:r>
                      <a:endParaRPr kumimoji="0" lang="en-US" sz="1000" b="0" i="0" u="none" strike="noStrike" cap="none" normalizeH="0" baseline="0" smtClean="0">
                        <a:ln>
                          <a:noFill/>
                        </a:ln>
                        <a:solidFill>
                          <a:schemeClr val="tx1"/>
                        </a:solidFill>
                        <a:effectLst/>
                        <a:latin typeface="Times New Roman" pitchFamily="18" charset="0"/>
                        <a:ea typeface="ＭＳ Ｐゴシック"/>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a:cs typeface="Times New Roman" pitchFamily="18" charset="0"/>
                        </a:rPr>
                        <a:t>Version</a:t>
                      </a:r>
                      <a:endParaRPr kumimoji="0" lang="en-US" sz="1000" b="0" i="0" u="none" strike="noStrike" cap="none" normalizeH="0" baseline="0" smtClean="0">
                        <a:ln>
                          <a:noFill/>
                        </a:ln>
                        <a:solidFill>
                          <a:schemeClr val="tx1"/>
                        </a:solidFill>
                        <a:effectLst/>
                        <a:latin typeface="Times New Roman" pitchFamily="18" charset="0"/>
                        <a:ea typeface="ＭＳ Ｐゴシック"/>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a:cs typeface="Times New Roman" pitchFamily="18" charset="0"/>
                        </a:rPr>
                        <a:t>Description</a:t>
                      </a:r>
                      <a:endParaRPr kumimoji="0" lang="en-US" sz="1000" b="0" i="0" u="none" strike="noStrike" cap="none" normalizeH="0" baseline="0" smtClean="0">
                        <a:ln>
                          <a:noFill/>
                        </a:ln>
                        <a:solidFill>
                          <a:schemeClr val="tx1"/>
                        </a:solidFill>
                        <a:effectLst/>
                        <a:latin typeface="Times New Roman" pitchFamily="18" charset="0"/>
                        <a:ea typeface="ＭＳ Ｐゴシック"/>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ＭＳ Ｐゴシック"/>
                          <a:cs typeface="Times New Roman" pitchFamily="18" charset="0"/>
                        </a:rPr>
                        <a:t>Author</a:t>
                      </a:r>
                      <a:endParaRPr kumimoji="0" lang="en-US" sz="1000" b="0" i="0" u="none" strike="noStrike" cap="none" normalizeH="0" baseline="0" smtClean="0">
                        <a:ln>
                          <a:noFill/>
                        </a:ln>
                        <a:solidFill>
                          <a:schemeClr val="tx1"/>
                        </a:solidFill>
                        <a:effectLst/>
                        <a:latin typeface="Times New Roman" pitchFamily="18" charset="0"/>
                        <a:ea typeface="ＭＳ Ｐゴシック"/>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r>
              <a:tr h="209550">
                <a:tc>
                  <a:txBody>
                    <a:bodyPr/>
                    <a:lstStyle/>
                    <a:p>
                      <a:pPr marL="0" marR="0" lvl="0" indent="0" algn="l" defTabSz="914400" rtl="0" eaLnBrk="1" fontAlgn="base" latinLnBrk="0" hangingPunct="1">
                        <a:lnSpc>
                          <a:spcPts val="1200"/>
                        </a:lnSpc>
                        <a:spcBef>
                          <a:spcPts val="6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rPr>
                        <a:t>01/04/2012</a:t>
                      </a: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rPr>
                        <a:t>1.0</a:t>
                      </a: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rPr>
                        <a:t>Leslie Wood</a:t>
                      </a: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r>
              <a:tr h="209550">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r>
              <a:tr h="209550">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00"/>
                        </a:lnSpc>
                        <a:spcBef>
                          <a:spcPts val="6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a:cs typeface="Times New Roman" pitchFamily="18" charset="0"/>
                      </a:endParaRPr>
                    </a:p>
                  </a:txBody>
                  <a:tcPr marL="68580" marR="68580" marT="0" marB="0"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5" name="Rectangle 3"/>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tabLst>
                <a:tab pos="3476625" algn="l"/>
              </a:tabLst>
              <a:defRPr/>
            </a:pPr>
            <a:endParaRPr lang="en-US" dirty="0">
              <a:latin typeface="Arial" pitchFamily="34" charset="0"/>
              <a:ea typeface="ＭＳ Ｐゴシック" charset="-128"/>
              <a:cs typeface="+mn-cs"/>
            </a:endParaRPr>
          </a:p>
        </p:txBody>
      </p:sp>
      <p:graphicFrame>
        <p:nvGraphicFramePr>
          <p:cNvPr id="16" name="Table 15"/>
          <p:cNvGraphicFramePr>
            <a:graphicFrameLocks noGrp="1"/>
          </p:cNvGraphicFramePr>
          <p:nvPr/>
        </p:nvGraphicFramePr>
        <p:xfrm>
          <a:off x="200025" y="5715000"/>
          <a:ext cx="8562975" cy="457200"/>
        </p:xfrm>
        <a:graphic>
          <a:graphicData uri="http://schemas.openxmlformats.org/drawingml/2006/table">
            <a:tbl>
              <a:tblPr/>
              <a:tblGrid>
                <a:gridCol w="2424113"/>
                <a:gridCol w="6138862"/>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endParaRPr kumimoji="0" lang="en-US" sz="1000" b="1" i="0" u="none" strike="noStrike" cap="none" normalizeH="0" baseline="0" smtClean="0">
                        <a:ln>
                          <a:noFill/>
                        </a:ln>
                        <a:solidFill>
                          <a:srgbClr val="FF0000"/>
                        </a:solidFill>
                        <a:effectLst/>
                        <a:latin typeface="Arial" charset="0"/>
                        <a:ea typeface="ＭＳ Ｐゴシック"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 name="Rectangle 5"/>
          <p:cNvSpPr>
            <a:spLocks noChangeArrowheads="1"/>
          </p:cNvSpPr>
          <p:nvPr/>
        </p:nvSpPr>
        <p:spPr bwMode="auto">
          <a:xfrm>
            <a:off x="12700" y="5380038"/>
            <a:ext cx="1462088" cy="346075"/>
          </a:xfrm>
          <a:prstGeom prst="rect">
            <a:avLst/>
          </a:prstGeom>
          <a:noFill/>
          <a:ln w="9525">
            <a:noFill/>
            <a:miter lim="800000"/>
            <a:headEnd/>
            <a:tailEnd/>
          </a:ln>
          <a:effectLst>
            <a:prstShdw prst="shdw17" dist="17961" dir="2700000">
              <a:schemeClr val="accent1">
                <a:gamma/>
                <a:shade val="60000"/>
                <a:invGamma/>
              </a:schemeClr>
            </a:prstShdw>
          </a:effectLst>
        </p:spPr>
        <p:txBody>
          <a:bodyPr lIns="274551" tIns="152352" rIns="0" bIns="38088" anchor="ctr">
            <a:spAutoFit/>
          </a:bodyPr>
          <a:lstStyle/>
          <a:p>
            <a:pPr eaLnBrk="0" hangingPunct="0">
              <a:defRPr/>
            </a:pPr>
            <a:r>
              <a:rPr lang="en-GB" sz="1000" b="1" dirty="0" bmk="_Toc272141216">
                <a:latin typeface="Arial" pitchFamily="34" charset="0"/>
                <a:ea typeface="ＭＳ Ｐゴシック" charset="-128"/>
                <a:cs typeface="Arial" pitchFamily="34" charset="0"/>
              </a:rPr>
              <a:t>Related Documents</a:t>
            </a:r>
            <a:r>
              <a:rPr lang="en-GB" sz="1000" b="1" dirty="0">
                <a:latin typeface="Arial" pitchFamily="34" charset="0"/>
                <a:ea typeface="ＭＳ Ｐゴシック" charset="-128"/>
                <a:cs typeface="Arial" pitchFamily="34" charset="0"/>
              </a:rPr>
              <a:t> </a:t>
            </a:r>
            <a:endParaRPr lang="en-GB" dirty="0">
              <a:latin typeface="Arial" pitchFamily="34" charset="0"/>
              <a:ea typeface="ＭＳ Ｐゴシック" charset="-128"/>
              <a:cs typeface="+mn-cs"/>
            </a:endParaRPr>
          </a:p>
        </p:txBody>
      </p:sp>
      <p:pic>
        <p:nvPicPr>
          <p:cNvPr id="29828" name="Picture 6" descr="AMER0806_125-Logo_Corporate.png"/>
          <p:cNvPicPr>
            <a:picLocks noChangeAspect="1"/>
          </p:cNvPicPr>
          <p:nvPr/>
        </p:nvPicPr>
        <p:blipFill>
          <a:blip r:embed="rId3"/>
          <a:srcRect/>
          <a:stretch>
            <a:fillRect/>
          </a:stretch>
        </p:blipFill>
        <p:spPr bwMode="auto">
          <a:xfrm>
            <a:off x="990600" y="765175"/>
            <a:ext cx="1301750" cy="12160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idx="4294967295"/>
          </p:nvPr>
        </p:nvSpPr>
        <p:spPr/>
        <p:txBody>
          <a:bodyPr/>
          <a:lstStyle/>
          <a:p>
            <a:r>
              <a:rPr lang="en-US" smtClean="0"/>
              <a:t>The Desk Phone (not in stock)</a:t>
            </a:r>
          </a:p>
        </p:txBody>
      </p:sp>
      <p:sp>
        <p:nvSpPr>
          <p:cNvPr id="304132" name="Text Box 4"/>
          <p:cNvSpPr txBox="1">
            <a:spLocks noChangeArrowheads="1"/>
          </p:cNvSpPr>
          <p:nvPr/>
        </p:nvSpPr>
        <p:spPr bwMode="auto">
          <a:xfrm>
            <a:off x="501650" y="2314575"/>
            <a:ext cx="7988300" cy="210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t>The next few slides review the process flow and outline NetCom’s roles and responsibilities during the deployment and setup for a desk phone that </a:t>
            </a:r>
            <a:r>
              <a:rPr lang="en-US" i="1"/>
              <a:t>is not</a:t>
            </a:r>
            <a:r>
              <a:rPr lang="en-US"/>
              <a:t> in inventory.   </a:t>
            </a:r>
          </a:p>
          <a:p>
            <a:pPr>
              <a:spcBef>
                <a:spcPct val="50000"/>
              </a:spcBef>
              <a:defRPr/>
            </a:pPr>
            <a:endParaRPr lang="en-US"/>
          </a:p>
        </p:txBody>
      </p:sp>
      <p:sp>
        <p:nvSpPr>
          <p:cNvPr id="271363"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133C9DE7-EE0E-4B7A-9D90-B918F848092D}" type="slidenum">
              <a:rPr lang="en-US" sz="1000">
                <a:solidFill>
                  <a:schemeClr val="bg1"/>
                </a:solidFill>
              </a:rPr>
              <a:pPr algn="ctr" eaLnBrk="0" hangingPunct="0"/>
              <a:t>20</a:t>
            </a:fld>
            <a:endParaRPr lang="en-US" sz="1400"/>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50"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49BA3BB4-A9BB-43F5-BD11-C864E980C09D}" type="slidenum">
              <a:rPr lang="en-US" sz="1000">
                <a:solidFill>
                  <a:schemeClr val="bg1"/>
                </a:solidFill>
              </a:rPr>
              <a:pPr algn="ctr" eaLnBrk="0" hangingPunct="0"/>
              <a:t>21</a:t>
            </a:fld>
            <a:endParaRPr lang="en-US" sz="1400"/>
          </a:p>
        </p:txBody>
      </p:sp>
      <p:sp>
        <p:nvSpPr>
          <p:cNvPr id="54351" name="Rectangle 76"/>
          <p:cNvSpPr>
            <a:spLocks noChangeArrowheads="1"/>
          </p:cNvSpPr>
          <p:nvPr/>
        </p:nvSpPr>
        <p:spPr bwMode="auto">
          <a:xfrm>
            <a:off x="381000" y="990600"/>
            <a:ext cx="8077200" cy="457200"/>
          </a:xfrm>
          <a:prstGeom prst="rect">
            <a:avLst/>
          </a:prstGeom>
          <a:noFill/>
          <a:ln w="9525">
            <a:noFill/>
            <a:miter lim="800000"/>
            <a:headEnd/>
            <a:tailEnd/>
          </a:ln>
        </p:spPr>
        <p:txBody>
          <a:bodyPr anchor="ctr"/>
          <a:lstStyle/>
          <a:p>
            <a:pPr eaLnBrk="0" hangingPunct="0"/>
            <a:r>
              <a:rPr lang="en-US" b="1">
                <a:solidFill>
                  <a:schemeClr val="accent1"/>
                </a:solidFill>
              </a:rPr>
              <a:t>Flow Chart for a Desk Phone (Not in Inventory) </a:t>
            </a:r>
          </a:p>
        </p:txBody>
      </p:sp>
      <p:graphicFrame>
        <p:nvGraphicFramePr>
          <p:cNvPr id="54349" name="Object 77"/>
          <p:cNvGraphicFramePr>
            <a:graphicFrameLocks noChangeAspect="1"/>
          </p:cNvGraphicFramePr>
          <p:nvPr/>
        </p:nvGraphicFramePr>
        <p:xfrm>
          <a:off x="461963" y="1739900"/>
          <a:ext cx="7451725" cy="4338638"/>
        </p:xfrm>
        <a:graphic>
          <a:graphicData uri="http://schemas.openxmlformats.org/presentationml/2006/ole">
            <mc:AlternateContent xmlns:mc="http://schemas.openxmlformats.org/markup-compatibility/2006">
              <mc:Choice xmlns:v="urn:schemas-microsoft-com:vml" Requires="v">
                <p:oleObj spid="_x0000_s54351" name="Visio" r:id="rId4" imgW="9632823" imgH="5289423" progId="Visio.Drawing.11">
                  <p:embed/>
                </p:oleObj>
              </mc:Choice>
              <mc:Fallback>
                <p:oleObj name="Visio" r:id="rId4" imgW="9632823" imgH="5289423" progId="Visio.Drawing.11">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1739900"/>
                        <a:ext cx="7451725"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oleObj>
              </mc:Fallback>
            </mc:AlternateContent>
          </a:graphicData>
        </a:graphic>
      </p:graphicFrame>
      <p:pic>
        <p:nvPicPr>
          <p:cNvPr id="54352" name="Picture 81" descr="team work"/>
          <p:cNvPicPr>
            <a:picLocks noChangeAspect="1" noChangeArrowheads="1"/>
          </p:cNvPicPr>
          <p:nvPr/>
        </p:nvPicPr>
        <p:blipFill>
          <a:blip r:embed="rId6"/>
          <a:srcRect/>
          <a:stretch>
            <a:fillRect/>
          </a:stretch>
        </p:blipFill>
        <p:spPr bwMode="auto">
          <a:xfrm>
            <a:off x="7221538" y="549275"/>
            <a:ext cx="1497012" cy="118903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309563" y="701675"/>
            <a:ext cx="8077200" cy="457200"/>
          </a:xfrm>
        </p:spPr>
        <p:txBody>
          <a:bodyPr/>
          <a:lstStyle/>
          <a:p>
            <a:r>
              <a:rPr lang="en-US" smtClean="0"/>
              <a:t>Desk Phone </a:t>
            </a:r>
            <a:r>
              <a:rPr lang="en-US" i="1" smtClean="0"/>
              <a:t>not </a:t>
            </a:r>
            <a:r>
              <a:rPr lang="en-US" smtClean="0"/>
              <a:t>in Inventory: Step-By-Step</a:t>
            </a:r>
          </a:p>
        </p:txBody>
      </p:sp>
      <p:sp>
        <p:nvSpPr>
          <p:cNvPr id="275458" name="Text Box 6"/>
          <p:cNvSpPr txBox="1">
            <a:spLocks noChangeArrowheads="1"/>
          </p:cNvSpPr>
          <p:nvPr/>
        </p:nvSpPr>
        <p:spPr bwMode="auto">
          <a:xfrm rot="10800000" flipV="1">
            <a:off x="307975" y="1508125"/>
            <a:ext cx="8451850" cy="1552575"/>
          </a:xfrm>
          <a:prstGeom prst="rect">
            <a:avLst/>
          </a:prstGeom>
          <a:noFill/>
          <a:ln w="9525">
            <a:noFill/>
            <a:miter lim="800000"/>
            <a:headEnd/>
            <a:tailEnd/>
          </a:ln>
          <a:effectLst>
            <a:prstShdw prst="shdw17" dist="17961" dir="2700000">
              <a:srgbClr val="005C81"/>
            </a:prstShdw>
          </a:effectLst>
        </p:spPr>
        <p:txBody>
          <a:bodyPr>
            <a:spAutoFit/>
          </a:bodyPr>
          <a:lstStyle/>
          <a:p>
            <a:pPr>
              <a:spcBef>
                <a:spcPct val="50000"/>
              </a:spcBef>
            </a:pPr>
            <a:endParaRPr lang="en-US"/>
          </a:p>
          <a:p>
            <a:pPr>
              <a:spcBef>
                <a:spcPct val="50000"/>
              </a:spcBef>
            </a:pPr>
            <a:endParaRPr lang="en-US"/>
          </a:p>
          <a:p>
            <a:pPr>
              <a:spcBef>
                <a:spcPct val="50000"/>
              </a:spcBef>
            </a:pPr>
            <a:r>
              <a:rPr lang="en-US"/>
              <a:t> </a:t>
            </a:r>
          </a:p>
        </p:txBody>
      </p:sp>
      <p:sp>
        <p:nvSpPr>
          <p:cNvPr id="275459" name="Text Box 6"/>
          <p:cNvSpPr txBox="1">
            <a:spLocks noChangeArrowheads="1"/>
          </p:cNvSpPr>
          <p:nvPr/>
        </p:nvSpPr>
        <p:spPr bwMode="auto">
          <a:xfrm rot="10800000" flipV="1">
            <a:off x="309563" y="1431925"/>
            <a:ext cx="8305800" cy="4679950"/>
          </a:xfrm>
          <a:prstGeom prst="rect">
            <a:avLst/>
          </a:prstGeom>
          <a:noFill/>
          <a:ln w="9525">
            <a:noFill/>
            <a:miter lim="800000"/>
            <a:headEnd/>
            <a:tailEnd/>
          </a:ln>
          <a:effectLst>
            <a:prstShdw prst="shdw17" dist="17961" dir="2700000">
              <a:srgbClr val="005C81"/>
            </a:prstShdw>
          </a:effectLst>
        </p:spPr>
        <p:txBody>
          <a:bodyPr>
            <a:spAutoFit/>
          </a:bodyPr>
          <a:lstStyle/>
          <a:p>
            <a:pPr marL="457200" indent="-457200">
              <a:spcBef>
                <a:spcPct val="45000"/>
              </a:spcBef>
              <a:buFontTx/>
              <a:buAutoNum type="arabicPeriod"/>
            </a:pPr>
            <a:r>
              <a:rPr lang="en-US" sz="1800"/>
              <a:t>A Functional Manager, AW employee, contractor or consultant submits a </a:t>
            </a:r>
            <a:r>
              <a:rPr lang="en-US" sz="1800" b="1"/>
              <a:t>Join/Move/Leave </a:t>
            </a:r>
            <a:r>
              <a:rPr lang="en-US" sz="1800"/>
              <a:t>request form in SD Online. </a:t>
            </a:r>
          </a:p>
          <a:p>
            <a:pPr marL="457200" indent="-457200">
              <a:spcBef>
                <a:spcPct val="45000"/>
              </a:spcBef>
              <a:buFontTx/>
              <a:buAutoNum type="arabicPeriod"/>
            </a:pPr>
            <a:r>
              <a:rPr lang="en-US" sz="1800"/>
              <a:t>The Service Desk (SD) creates a service ticket, creates a </a:t>
            </a:r>
            <a:r>
              <a:rPr lang="en-US" sz="1800" b="1"/>
              <a:t>desk phone </a:t>
            </a:r>
            <a:r>
              <a:rPr lang="en-US" sz="1800"/>
              <a:t>work order for Field Services (FS), determines the appropriate approval chain, and auto-generates notifications to the appropriate approvers.  </a:t>
            </a:r>
          </a:p>
          <a:p>
            <a:pPr marL="457200" indent="-457200">
              <a:spcBef>
                <a:spcPct val="45000"/>
              </a:spcBef>
              <a:buFontTx/>
              <a:buAutoNum type="arabicPeriod"/>
            </a:pPr>
            <a:r>
              <a:rPr lang="en-US" sz="1800"/>
              <a:t>FS checks the inventory management system, determines that a phone must be purchased, and creates a </a:t>
            </a:r>
            <a:r>
              <a:rPr lang="en-US" sz="1800" b="1"/>
              <a:t>procurement </a:t>
            </a:r>
            <a:r>
              <a:rPr lang="en-US" sz="1800"/>
              <a:t>work order for Capital Management (CM).</a:t>
            </a:r>
          </a:p>
          <a:p>
            <a:pPr marL="457200" indent="-457200">
              <a:spcBef>
                <a:spcPct val="45000"/>
              </a:spcBef>
              <a:buFontTx/>
              <a:buAutoNum type="arabicPeriod"/>
            </a:pPr>
            <a:r>
              <a:rPr lang="en-US" sz="1800"/>
              <a:t>CM receives the  </a:t>
            </a:r>
            <a:r>
              <a:rPr lang="en-US" sz="1800" b="1"/>
              <a:t>procurement </a:t>
            </a:r>
            <a:r>
              <a:rPr lang="en-US" sz="1800"/>
              <a:t>work order, creates a P.O., and orders the desk phone from an external supplier. </a:t>
            </a:r>
          </a:p>
          <a:p>
            <a:pPr marL="457200" indent="-457200">
              <a:spcBef>
                <a:spcPct val="45000"/>
              </a:spcBef>
              <a:buFontTx/>
              <a:buAutoNum type="arabicPeriod"/>
            </a:pPr>
            <a:r>
              <a:rPr lang="en-US" sz="1800"/>
              <a:t>Supplier receives order from CM and sends shipment information to CM.</a:t>
            </a:r>
          </a:p>
          <a:p>
            <a:pPr marL="457200" indent="-457200">
              <a:spcBef>
                <a:spcPct val="45000"/>
              </a:spcBef>
              <a:buFontTx/>
              <a:buAutoNum type="arabicPeriod"/>
            </a:pPr>
            <a:r>
              <a:rPr lang="en-US" sz="1800"/>
              <a:t>Supplier ships desk phone to Field Services Technician (FST) in the employee's area. </a:t>
            </a:r>
          </a:p>
          <a:p>
            <a:pPr marL="457200" indent="-457200">
              <a:spcBef>
                <a:spcPct val="45000"/>
              </a:spcBef>
            </a:pPr>
            <a:endParaRPr lang="en-US" sz="1800"/>
          </a:p>
        </p:txBody>
      </p:sp>
      <p:sp>
        <p:nvSpPr>
          <p:cNvPr id="275460"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795AD470-9FDA-4030-9FCB-DEFB23E28D99}" type="slidenum">
              <a:rPr lang="en-US" sz="1000">
                <a:solidFill>
                  <a:schemeClr val="bg1"/>
                </a:solidFill>
              </a:rPr>
              <a:pPr algn="ctr" eaLnBrk="0" hangingPunct="0"/>
              <a:t>22</a:t>
            </a:fld>
            <a:endParaRPr lang="en-US" sz="1400"/>
          </a:p>
        </p:txBody>
      </p:sp>
      <p:pic>
        <p:nvPicPr>
          <p:cNvPr id="275461" name="Picture 6" descr="training1"/>
          <p:cNvPicPr>
            <a:picLocks noChangeAspect="1" noChangeArrowheads="1"/>
          </p:cNvPicPr>
          <p:nvPr/>
        </p:nvPicPr>
        <p:blipFill>
          <a:blip r:embed="rId3"/>
          <a:srcRect/>
          <a:stretch>
            <a:fillRect/>
          </a:stretch>
        </p:blipFill>
        <p:spPr bwMode="auto">
          <a:xfrm>
            <a:off x="7605713" y="587375"/>
            <a:ext cx="1114425" cy="88265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4"/>
          <p:cNvSpPr>
            <a:spLocks noGrp="1" noChangeArrowheads="1"/>
          </p:cNvSpPr>
          <p:nvPr>
            <p:ph type="title" idx="4294967295"/>
          </p:nvPr>
        </p:nvSpPr>
        <p:spPr>
          <a:xfrm>
            <a:off x="309563" y="701675"/>
            <a:ext cx="8077200" cy="457200"/>
          </a:xfrm>
        </p:spPr>
        <p:txBody>
          <a:bodyPr/>
          <a:lstStyle/>
          <a:p>
            <a:r>
              <a:rPr lang="en-US" smtClean="0"/>
              <a:t>Desk Phone </a:t>
            </a:r>
            <a:r>
              <a:rPr lang="en-US" i="1" smtClean="0"/>
              <a:t>not </a:t>
            </a:r>
            <a:r>
              <a:rPr lang="en-US" smtClean="0"/>
              <a:t>in Inventory (con’t)</a:t>
            </a:r>
          </a:p>
        </p:txBody>
      </p:sp>
      <p:sp>
        <p:nvSpPr>
          <p:cNvPr id="277506" name="Text Box 6"/>
          <p:cNvSpPr txBox="1">
            <a:spLocks noChangeArrowheads="1"/>
          </p:cNvSpPr>
          <p:nvPr/>
        </p:nvSpPr>
        <p:spPr bwMode="auto">
          <a:xfrm rot="10800000" flipV="1">
            <a:off x="307975" y="1203325"/>
            <a:ext cx="8304213" cy="5778500"/>
          </a:xfrm>
          <a:prstGeom prst="rect">
            <a:avLst/>
          </a:prstGeom>
          <a:noFill/>
          <a:ln w="9525">
            <a:noFill/>
            <a:miter lim="800000"/>
            <a:headEnd/>
            <a:tailEnd/>
          </a:ln>
          <a:effectLst>
            <a:prstShdw prst="shdw17" dist="17961" dir="2700000">
              <a:srgbClr val="005C81"/>
            </a:prstShdw>
          </a:effectLst>
        </p:spPr>
        <p:txBody>
          <a:bodyPr>
            <a:spAutoFit/>
          </a:bodyPr>
          <a:lstStyle/>
          <a:p>
            <a:pPr marL="457200" indent="-457200">
              <a:spcBef>
                <a:spcPct val="45000"/>
              </a:spcBef>
              <a:buFontTx/>
              <a:buAutoNum type="arabicPeriod" startAt="7"/>
            </a:pPr>
            <a:r>
              <a:rPr lang="en-US" sz="1800"/>
              <a:t>A FST takes receipt of the phone, records the MAC and DID numbers, creates an asset tag, and creates a </a:t>
            </a:r>
            <a:r>
              <a:rPr lang="en-US" sz="1800" b="1"/>
              <a:t>set up phone in system</a:t>
            </a:r>
            <a:r>
              <a:rPr lang="en-US" sz="1800"/>
              <a:t> work order for NetCom. </a:t>
            </a:r>
          </a:p>
          <a:p>
            <a:pPr marL="457200" indent="-457200">
              <a:spcBef>
                <a:spcPct val="45000"/>
              </a:spcBef>
              <a:buFontTx/>
              <a:buAutoNum type="arabicPeriod" startAt="7"/>
            </a:pPr>
            <a:r>
              <a:rPr lang="en-US" sz="1800"/>
              <a:t>At the same time, using an 'As Built' form, FS sends notification to CM.</a:t>
            </a:r>
          </a:p>
          <a:p>
            <a:pPr marL="457200" indent="-457200">
              <a:spcBef>
                <a:spcPct val="45000"/>
              </a:spcBef>
              <a:buFontTx/>
              <a:buAutoNum type="arabicPeriod" startAt="7"/>
            </a:pPr>
            <a:r>
              <a:rPr lang="en-US" sz="1800"/>
              <a:t>CM enters the ‘As Built’ form into the financial system and closes work order. </a:t>
            </a:r>
          </a:p>
          <a:p>
            <a:pPr marL="457200" indent="-457200">
              <a:spcBef>
                <a:spcPct val="45000"/>
              </a:spcBef>
              <a:buFontTx/>
              <a:buAutoNum type="arabicPeriod" startAt="7"/>
            </a:pPr>
            <a:r>
              <a:rPr lang="en-US" sz="1800"/>
              <a:t>NetCom receives the </a:t>
            </a:r>
            <a:r>
              <a:rPr lang="en-US" sz="1800" b="1"/>
              <a:t>set up phone</a:t>
            </a:r>
            <a:r>
              <a:rPr lang="en-US" sz="1800"/>
              <a:t> work order, records the information provided by FS, sets up the phone in the system, and creates a </a:t>
            </a:r>
            <a:r>
              <a:rPr lang="en-US" sz="1800" b="1"/>
              <a:t>deploy </a:t>
            </a:r>
            <a:r>
              <a:rPr lang="en-US" sz="1800"/>
              <a:t>work order for FS.  </a:t>
            </a:r>
          </a:p>
          <a:p>
            <a:pPr marL="457200" indent="-457200">
              <a:spcBef>
                <a:spcPct val="45000"/>
              </a:spcBef>
              <a:buFontTx/>
              <a:buAutoNum type="arabicPeriod" startAt="7"/>
            </a:pPr>
            <a:r>
              <a:rPr lang="en-US" sz="1800"/>
              <a:t>FS receives work order, deploys phone, provides end user training, closes work order.</a:t>
            </a:r>
          </a:p>
          <a:p>
            <a:pPr marL="457200" indent="-457200">
              <a:spcBef>
                <a:spcPct val="45000"/>
              </a:spcBef>
              <a:buFontTx/>
              <a:buAutoNum type="arabicPeriod" startAt="7"/>
            </a:pPr>
            <a:r>
              <a:rPr lang="en-US" sz="1800"/>
              <a:t>Service Desk performs final analysis and compares ALL completed work orders to the initial client service request. If work is complete, the SD updates the service ticket, completes the service call QA process, and closes the service ticket. If work was not completed, the work order is returned to Field Services requesting information on the outstanding issues, and the service ticket remains open. </a:t>
            </a:r>
          </a:p>
          <a:p>
            <a:pPr marL="457200" indent="-457200">
              <a:spcBef>
                <a:spcPct val="45000"/>
              </a:spcBef>
            </a:pPr>
            <a:endParaRPr lang="en-US" sz="1800"/>
          </a:p>
        </p:txBody>
      </p:sp>
      <p:sp>
        <p:nvSpPr>
          <p:cNvPr id="277507"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CDF10BE2-C2A6-4C4F-A2D2-E6CED7F75A05}" type="slidenum">
              <a:rPr lang="en-US" sz="1000">
                <a:solidFill>
                  <a:schemeClr val="bg1"/>
                </a:solidFill>
              </a:rPr>
              <a:pPr algn="ctr" eaLnBrk="0" hangingPunct="0"/>
              <a:t>23</a:t>
            </a:fld>
            <a:endParaRPr lang="en-US" sz="1400"/>
          </a:p>
        </p:txBody>
      </p:sp>
      <p:pic>
        <p:nvPicPr>
          <p:cNvPr id="277508" name="Picture 5" descr="training1"/>
          <p:cNvPicPr>
            <a:picLocks noChangeAspect="1" noChangeArrowheads="1"/>
          </p:cNvPicPr>
          <p:nvPr/>
        </p:nvPicPr>
        <p:blipFill>
          <a:blip r:embed="rId3"/>
          <a:srcRect/>
          <a:stretch>
            <a:fillRect/>
          </a:stretch>
        </p:blipFill>
        <p:spPr bwMode="auto">
          <a:xfrm>
            <a:off x="7913688" y="587375"/>
            <a:ext cx="806450" cy="69056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6" descr="Target"/>
          <p:cNvPicPr>
            <a:picLocks noChangeAspect="1" noChangeArrowheads="1"/>
          </p:cNvPicPr>
          <p:nvPr/>
        </p:nvPicPr>
        <p:blipFill>
          <a:blip r:embed="rId3"/>
          <a:srcRect/>
          <a:stretch>
            <a:fillRect/>
          </a:stretch>
        </p:blipFill>
        <p:spPr bwMode="auto">
          <a:xfrm>
            <a:off x="6837363" y="741363"/>
            <a:ext cx="1939925" cy="1939925"/>
          </a:xfrm>
          <a:prstGeom prst="rect">
            <a:avLst/>
          </a:prstGeom>
          <a:noFill/>
          <a:ln w="9525">
            <a:noFill/>
            <a:miter lim="800000"/>
            <a:headEnd/>
            <a:tailEnd/>
          </a:ln>
        </p:spPr>
      </p:pic>
      <p:sp>
        <p:nvSpPr>
          <p:cNvPr id="279554" name="Rectangle 4"/>
          <p:cNvSpPr>
            <a:spLocks noGrp="1" noChangeArrowheads="1"/>
          </p:cNvSpPr>
          <p:nvPr>
            <p:ph type="title" idx="4294967295"/>
          </p:nvPr>
        </p:nvSpPr>
        <p:spPr>
          <a:xfrm>
            <a:off x="231775" y="701675"/>
            <a:ext cx="8077200" cy="457200"/>
          </a:xfrm>
        </p:spPr>
        <p:txBody>
          <a:bodyPr/>
          <a:lstStyle/>
          <a:p>
            <a:r>
              <a:rPr lang="en-US" smtClean="0"/>
              <a:t>The Target – 15 Days</a:t>
            </a:r>
          </a:p>
        </p:txBody>
      </p:sp>
      <p:sp>
        <p:nvSpPr>
          <p:cNvPr id="279555" name="Text Box 6"/>
          <p:cNvSpPr txBox="1">
            <a:spLocks noChangeArrowheads="1"/>
          </p:cNvSpPr>
          <p:nvPr/>
        </p:nvSpPr>
        <p:spPr bwMode="auto">
          <a:xfrm rot="10800000" flipV="1">
            <a:off x="306388" y="1316038"/>
            <a:ext cx="7031037" cy="4291012"/>
          </a:xfrm>
          <a:prstGeom prst="rect">
            <a:avLst/>
          </a:prstGeom>
          <a:noFill/>
          <a:ln w="9525">
            <a:noFill/>
            <a:miter lim="800000"/>
            <a:headEnd/>
            <a:tailEnd/>
          </a:ln>
          <a:effectLst>
            <a:prstShdw prst="shdw17" dist="17961" dir="2700000">
              <a:srgbClr val="005C81"/>
            </a:prstShdw>
          </a:effectLst>
        </p:spPr>
        <p:txBody>
          <a:bodyPr>
            <a:spAutoFit/>
          </a:bodyPr>
          <a:lstStyle/>
          <a:p>
            <a:pPr>
              <a:spcBef>
                <a:spcPct val="50000"/>
              </a:spcBef>
            </a:pPr>
            <a:r>
              <a:rPr lang="en-US"/>
              <a:t>The target for a </a:t>
            </a:r>
            <a:r>
              <a:rPr lang="en-US" i="1"/>
              <a:t>not in inventory</a:t>
            </a:r>
            <a:r>
              <a:rPr lang="en-US" b="1"/>
              <a:t> </a:t>
            </a:r>
            <a:r>
              <a:rPr lang="en-US"/>
              <a:t>desk phone procurement and deployment is </a:t>
            </a:r>
            <a:r>
              <a:rPr lang="en-US" b="1"/>
              <a:t>15 days</a:t>
            </a:r>
            <a:r>
              <a:rPr lang="en-US"/>
              <a:t>. </a:t>
            </a:r>
          </a:p>
          <a:p>
            <a:pPr>
              <a:spcBef>
                <a:spcPct val="50000"/>
              </a:spcBef>
            </a:pPr>
            <a:r>
              <a:rPr lang="en-US"/>
              <a:t>For procurement, the clock </a:t>
            </a:r>
            <a:r>
              <a:rPr lang="en-US" i="1"/>
              <a:t>starts</a:t>
            </a:r>
            <a:r>
              <a:rPr lang="en-US"/>
              <a:t> ticking when FS creates the procurement work order for CM.</a:t>
            </a:r>
          </a:p>
          <a:p>
            <a:pPr>
              <a:spcBef>
                <a:spcPct val="50000"/>
              </a:spcBef>
            </a:pPr>
            <a:r>
              <a:rPr lang="en-US"/>
              <a:t>For deployment, the clock </a:t>
            </a:r>
            <a:r>
              <a:rPr lang="en-US" i="1"/>
              <a:t>starts</a:t>
            </a:r>
            <a:r>
              <a:rPr lang="en-US"/>
              <a:t> ticking when NetCom creates the deploy work order for FS.</a:t>
            </a:r>
          </a:p>
          <a:p>
            <a:pPr>
              <a:spcBef>
                <a:spcPct val="50000"/>
              </a:spcBef>
            </a:pPr>
            <a:r>
              <a:rPr lang="en-US"/>
              <a:t>The clock </a:t>
            </a:r>
            <a:r>
              <a:rPr lang="en-US" i="1"/>
              <a:t>stops </a:t>
            </a:r>
            <a:r>
              <a:rPr lang="en-US"/>
              <a:t>when the service ticket is closed.</a:t>
            </a:r>
          </a:p>
          <a:p>
            <a:pPr>
              <a:spcBef>
                <a:spcPct val="50000"/>
              </a:spcBef>
            </a:pPr>
            <a:endParaRPr lang="en-US"/>
          </a:p>
          <a:p>
            <a:pPr>
              <a:spcBef>
                <a:spcPct val="50000"/>
              </a:spcBef>
            </a:pPr>
            <a:r>
              <a:rPr lang="en-US"/>
              <a:t> </a:t>
            </a:r>
          </a:p>
        </p:txBody>
      </p:sp>
      <p:sp>
        <p:nvSpPr>
          <p:cNvPr id="260103" name="Text Box 7"/>
          <p:cNvSpPr txBox="1">
            <a:spLocks noChangeArrowheads="1"/>
          </p:cNvSpPr>
          <p:nvPr/>
        </p:nvSpPr>
        <p:spPr bwMode="auto">
          <a:xfrm>
            <a:off x="461963" y="5656263"/>
            <a:ext cx="825817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en-US">
              <a:ea typeface="ＭＳ Ｐゴシック" charset="-128"/>
              <a:cs typeface="+mn-cs"/>
            </a:endParaRPr>
          </a:p>
        </p:txBody>
      </p:sp>
      <p:sp>
        <p:nvSpPr>
          <p:cNvPr id="260104" name="Text Box 8"/>
          <p:cNvSpPr txBox="1">
            <a:spLocks noChangeArrowheads="1"/>
          </p:cNvSpPr>
          <p:nvPr/>
        </p:nvSpPr>
        <p:spPr bwMode="auto">
          <a:xfrm>
            <a:off x="269875" y="4695825"/>
            <a:ext cx="8564563" cy="17351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i="1"/>
              <a:t>	In order to meet the target, the streamlined transition between interdependent events and the timely cooperation between departments is essential</a:t>
            </a:r>
            <a:r>
              <a:rPr lang="en-US"/>
              <a:t>.  </a:t>
            </a:r>
          </a:p>
          <a:p>
            <a:pPr>
              <a:spcBef>
                <a:spcPct val="50000"/>
              </a:spcBef>
              <a:defRPr/>
            </a:pPr>
            <a:endParaRPr lang="en-US"/>
          </a:p>
        </p:txBody>
      </p:sp>
      <p:sp>
        <p:nvSpPr>
          <p:cNvPr id="260105" name="Text Box 9"/>
          <p:cNvSpPr txBox="1">
            <a:spLocks noChangeArrowheads="1"/>
          </p:cNvSpPr>
          <p:nvPr/>
        </p:nvSpPr>
        <p:spPr bwMode="auto">
          <a:xfrm>
            <a:off x="7491413" y="1201738"/>
            <a:ext cx="53657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b="1">
                <a:solidFill>
                  <a:srgbClr val="0D0D0D"/>
                </a:solidFill>
                <a:ea typeface="ＭＳ Ｐゴシック" charset="-128"/>
                <a:cs typeface="+mn-cs"/>
              </a:rPr>
              <a:t>15</a:t>
            </a:r>
          </a:p>
        </p:txBody>
      </p:sp>
      <p:sp>
        <p:nvSpPr>
          <p:cNvPr id="279559"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4A37F357-D8FD-47CA-ACCE-6F949D6A7AEF}" type="slidenum">
              <a:rPr lang="en-US" sz="1000">
                <a:solidFill>
                  <a:schemeClr val="bg1"/>
                </a:solidFill>
              </a:rPr>
              <a:pPr algn="ctr" eaLnBrk="0" hangingPunct="0"/>
              <a:t>24</a:t>
            </a:fld>
            <a:endParaRPr lang="en-US" sz="1400"/>
          </a:p>
        </p:txBody>
      </p:sp>
      <p:pic>
        <p:nvPicPr>
          <p:cNvPr id="279562" name="Picture 10" descr="blue checkmark"/>
          <p:cNvPicPr>
            <a:picLocks noChangeAspect="1" noChangeArrowheads="1"/>
          </p:cNvPicPr>
          <p:nvPr/>
        </p:nvPicPr>
        <p:blipFill>
          <a:blip r:embed="rId4"/>
          <a:srcRect/>
          <a:stretch>
            <a:fillRect/>
          </a:stretch>
        </p:blipFill>
        <p:spPr bwMode="auto">
          <a:xfrm>
            <a:off x="539750" y="4581525"/>
            <a:ext cx="609600" cy="6096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idx="4294967295"/>
          </p:nvPr>
        </p:nvSpPr>
        <p:spPr/>
        <p:txBody>
          <a:bodyPr/>
          <a:lstStyle/>
          <a:p>
            <a:r>
              <a:rPr lang="en-US" smtClean="0"/>
              <a:t>The Leave Process</a:t>
            </a:r>
          </a:p>
        </p:txBody>
      </p:sp>
      <p:sp>
        <p:nvSpPr>
          <p:cNvPr id="305156" name="Text Box 4"/>
          <p:cNvSpPr txBox="1">
            <a:spLocks noChangeArrowheads="1"/>
          </p:cNvSpPr>
          <p:nvPr/>
        </p:nvSpPr>
        <p:spPr bwMode="auto">
          <a:xfrm>
            <a:off x="501650" y="2314575"/>
            <a:ext cx="798830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t>The next few slides review the Leave process flow and outline NetCom’s roles and responsibilities.  </a:t>
            </a:r>
          </a:p>
        </p:txBody>
      </p:sp>
      <p:sp>
        <p:nvSpPr>
          <p:cNvPr id="281603"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4B2A1E47-2ACD-4DF9-A530-E029441A7104}" type="slidenum">
              <a:rPr lang="en-US" sz="1000">
                <a:solidFill>
                  <a:schemeClr val="bg1"/>
                </a:solidFill>
              </a:rPr>
              <a:pPr algn="ctr" eaLnBrk="0" hangingPunct="0"/>
              <a:t>25</a:t>
            </a:fld>
            <a:endParaRPr lang="en-US" sz="1400"/>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5" descr="team work"/>
          <p:cNvPicPr>
            <a:picLocks noChangeAspect="1" noChangeArrowheads="1"/>
          </p:cNvPicPr>
          <p:nvPr/>
        </p:nvPicPr>
        <p:blipFill>
          <a:blip r:embed="rId3"/>
          <a:srcRect/>
          <a:stretch>
            <a:fillRect/>
          </a:stretch>
        </p:blipFill>
        <p:spPr bwMode="auto">
          <a:xfrm>
            <a:off x="7491413" y="625475"/>
            <a:ext cx="1227137" cy="844550"/>
          </a:xfrm>
          <a:prstGeom prst="rect">
            <a:avLst/>
          </a:prstGeom>
          <a:noFill/>
          <a:ln w="9525">
            <a:noFill/>
            <a:miter lim="800000"/>
            <a:headEnd/>
            <a:tailEnd/>
          </a:ln>
        </p:spPr>
      </p:pic>
      <p:sp>
        <p:nvSpPr>
          <p:cNvPr id="283650" name="Rectangle 2"/>
          <p:cNvSpPr>
            <a:spLocks noGrp="1" noChangeArrowheads="1"/>
          </p:cNvSpPr>
          <p:nvPr>
            <p:ph type="title" idx="4294967295"/>
          </p:nvPr>
        </p:nvSpPr>
        <p:spPr>
          <a:xfrm>
            <a:off x="501650" y="741363"/>
            <a:ext cx="8077200" cy="457200"/>
          </a:xfrm>
        </p:spPr>
        <p:txBody>
          <a:bodyPr/>
          <a:lstStyle/>
          <a:p>
            <a:r>
              <a:rPr lang="en-US" smtClean="0"/>
              <a:t>The Leave Process Flow</a:t>
            </a:r>
          </a:p>
        </p:txBody>
      </p:sp>
      <p:sp>
        <p:nvSpPr>
          <p:cNvPr id="272389" name="Rectangle 5"/>
          <p:cNvSpPr>
            <a:spLocks noChangeArrowheads="1"/>
          </p:cNvSpPr>
          <p:nvPr/>
        </p:nvSpPr>
        <p:spPr bwMode="auto">
          <a:xfrm>
            <a:off x="8820150" y="6613525"/>
            <a:ext cx="3238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fld id="{8CF81C18-F3E4-468B-BA14-CFC9C79DAC6A}" type="slidenum">
              <a:rPr lang="en-US" sz="1000">
                <a:solidFill>
                  <a:schemeClr val="bg1"/>
                </a:solidFill>
              </a:rPr>
              <a:pPr>
                <a:defRPr/>
              </a:pPr>
              <a:t>26</a:t>
            </a:fld>
            <a:endParaRPr lang="en-US" sz="1000">
              <a:solidFill>
                <a:schemeClr val="bg1"/>
              </a:solidFill>
            </a:endParaRPr>
          </a:p>
        </p:txBody>
      </p:sp>
      <p:pic>
        <p:nvPicPr>
          <p:cNvPr id="283652" name="Picture 6" descr="Asset-Management-Process-LEAVE"/>
          <p:cNvPicPr>
            <a:picLocks noChangeAspect="1" noChangeArrowheads="1"/>
          </p:cNvPicPr>
          <p:nvPr/>
        </p:nvPicPr>
        <p:blipFill>
          <a:blip r:embed="rId4"/>
          <a:srcRect/>
          <a:stretch>
            <a:fillRect/>
          </a:stretch>
        </p:blipFill>
        <p:spPr bwMode="auto">
          <a:xfrm>
            <a:off x="501650" y="1470025"/>
            <a:ext cx="8026400" cy="499268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idx="4294967295"/>
          </p:nvPr>
        </p:nvSpPr>
        <p:spPr/>
        <p:txBody>
          <a:bodyPr/>
          <a:lstStyle/>
          <a:p>
            <a:r>
              <a:rPr lang="en-US" smtClean="0"/>
              <a:t>The Desk Phone Leave Process: Step-By-Step</a:t>
            </a:r>
          </a:p>
        </p:txBody>
      </p:sp>
      <p:sp>
        <p:nvSpPr>
          <p:cNvPr id="302085" name="Rectangle 5"/>
          <p:cNvSpPr>
            <a:spLocks noChangeArrowheads="1"/>
          </p:cNvSpPr>
          <p:nvPr/>
        </p:nvSpPr>
        <p:spPr bwMode="auto">
          <a:xfrm>
            <a:off x="8820150" y="6613525"/>
            <a:ext cx="3238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fld id="{07066A13-EE19-4BF8-9379-B6FAD2E4EECB}" type="slidenum">
              <a:rPr lang="en-US" sz="1000">
                <a:solidFill>
                  <a:schemeClr val="bg1"/>
                </a:solidFill>
              </a:rPr>
              <a:pPr>
                <a:defRPr/>
              </a:pPr>
              <a:t>27</a:t>
            </a:fld>
            <a:endParaRPr lang="en-US" sz="1000">
              <a:solidFill>
                <a:schemeClr val="bg1"/>
              </a:solidFill>
            </a:endParaRPr>
          </a:p>
        </p:txBody>
      </p:sp>
      <p:sp>
        <p:nvSpPr>
          <p:cNvPr id="302086" name="Text Box 6"/>
          <p:cNvSpPr txBox="1">
            <a:spLocks noChangeArrowheads="1"/>
          </p:cNvSpPr>
          <p:nvPr/>
        </p:nvSpPr>
        <p:spPr bwMode="auto">
          <a:xfrm>
            <a:off x="423863" y="1739900"/>
            <a:ext cx="8104187" cy="3694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r>
              <a:rPr lang="en-US" sz="2000"/>
              <a:t>1. </a:t>
            </a:r>
            <a:r>
              <a:rPr lang="en-US" sz="1800"/>
              <a:t>Functional Manager selects Leave services (under JML) on SD Online</a:t>
            </a:r>
          </a:p>
          <a:p>
            <a:endParaRPr lang="en-US" sz="1800"/>
          </a:p>
          <a:p>
            <a:r>
              <a:rPr lang="en-US" sz="1800"/>
              <a:t>2. Service Desk (SD) receives Leave request, determines approval chain, and sends email notifications to appropriate approvers</a:t>
            </a:r>
          </a:p>
          <a:p>
            <a:endParaRPr lang="en-US" sz="1800"/>
          </a:p>
          <a:p>
            <a:r>
              <a:rPr lang="en-US" sz="1800"/>
              <a:t>3. SD receives approvals, creates work order for Field Services to compare desk phone information</a:t>
            </a:r>
            <a:r>
              <a:rPr lang="en-US" sz="1800" b="1"/>
              <a:t> </a:t>
            </a:r>
            <a:r>
              <a:rPr lang="en-US" sz="1800"/>
              <a:t>(serial, MAC &amp; DID numbers, extension, user name) to the original </a:t>
            </a:r>
            <a:r>
              <a:rPr lang="en-US" sz="1800" b="1"/>
              <a:t>Join </a:t>
            </a:r>
            <a:r>
              <a:rPr lang="en-US" sz="1800"/>
              <a:t>or</a:t>
            </a:r>
            <a:r>
              <a:rPr lang="en-US" sz="1800" b="1"/>
              <a:t> Move </a:t>
            </a:r>
            <a:r>
              <a:rPr lang="en-US" sz="1800"/>
              <a:t>request.</a:t>
            </a:r>
          </a:p>
          <a:p>
            <a:endParaRPr lang="en-US" sz="1800"/>
          </a:p>
          <a:p>
            <a:r>
              <a:rPr lang="en-US" sz="1800"/>
              <a:t>4.</a:t>
            </a:r>
            <a:r>
              <a:rPr lang="en-US" sz="1800" b="1"/>
              <a:t> </a:t>
            </a:r>
            <a:r>
              <a:rPr lang="en-US" sz="1800"/>
              <a:t>Field Services completes tasks associated with work order. </a:t>
            </a:r>
          </a:p>
          <a:p>
            <a:pPr>
              <a:spcBef>
                <a:spcPct val="50000"/>
              </a:spcBef>
            </a:pPr>
            <a:endParaRPr lang="en-US" sz="1800"/>
          </a:p>
          <a:p>
            <a:pPr>
              <a:spcBef>
                <a:spcPct val="50000"/>
              </a:spcBef>
            </a:pPr>
            <a:endParaRPr lang="en-US" sz="1800"/>
          </a:p>
        </p:txBody>
      </p:sp>
      <p:pic>
        <p:nvPicPr>
          <p:cNvPr id="285700" name="Picture 8" descr="training1"/>
          <p:cNvPicPr>
            <a:picLocks noChangeAspect="1" noChangeArrowheads="1"/>
          </p:cNvPicPr>
          <p:nvPr/>
        </p:nvPicPr>
        <p:blipFill>
          <a:blip r:embed="rId3"/>
          <a:srcRect/>
          <a:stretch>
            <a:fillRect/>
          </a:stretch>
        </p:blipFill>
        <p:spPr bwMode="auto">
          <a:xfrm>
            <a:off x="3151188" y="4965700"/>
            <a:ext cx="1574800" cy="11906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idx="4294967295"/>
          </p:nvPr>
        </p:nvSpPr>
        <p:spPr>
          <a:xfrm>
            <a:off x="347663" y="701675"/>
            <a:ext cx="8077200" cy="457200"/>
          </a:xfrm>
        </p:spPr>
        <p:txBody>
          <a:bodyPr/>
          <a:lstStyle/>
          <a:p>
            <a:r>
              <a:rPr lang="en-US" smtClean="0"/>
              <a:t>The Desk Phone Leave Process: Step-By-Step</a:t>
            </a:r>
          </a:p>
        </p:txBody>
      </p:sp>
      <p:sp>
        <p:nvSpPr>
          <p:cNvPr id="303109" name="Rectangle 5"/>
          <p:cNvSpPr>
            <a:spLocks noChangeArrowheads="1"/>
          </p:cNvSpPr>
          <p:nvPr/>
        </p:nvSpPr>
        <p:spPr bwMode="auto">
          <a:xfrm>
            <a:off x="8820150" y="6613525"/>
            <a:ext cx="3238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fld id="{1306622F-1602-438A-BE16-C33A68149603}" type="slidenum">
              <a:rPr lang="en-US" sz="1000">
                <a:solidFill>
                  <a:schemeClr val="bg1"/>
                </a:solidFill>
              </a:rPr>
              <a:pPr>
                <a:defRPr/>
              </a:pPr>
              <a:t>28</a:t>
            </a:fld>
            <a:endParaRPr lang="en-US" sz="1000">
              <a:solidFill>
                <a:schemeClr val="bg1"/>
              </a:solidFill>
            </a:endParaRPr>
          </a:p>
        </p:txBody>
      </p:sp>
      <p:sp>
        <p:nvSpPr>
          <p:cNvPr id="277510" name="Text Box 6"/>
          <p:cNvSpPr txBox="1">
            <a:spLocks noChangeArrowheads="1"/>
          </p:cNvSpPr>
          <p:nvPr/>
        </p:nvSpPr>
        <p:spPr bwMode="auto">
          <a:xfrm>
            <a:off x="539750" y="1585913"/>
            <a:ext cx="8180388" cy="32527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57200" indent="-457200">
              <a:spcBef>
                <a:spcPct val="50000"/>
              </a:spcBef>
              <a:buFontTx/>
              <a:buAutoNum type="arabicPeriod" startAt="5"/>
              <a:defRPr/>
            </a:pPr>
            <a:r>
              <a:rPr lang="en-US" sz="1800"/>
              <a:t>FS creates a work order for NetCom to remove user’s access to voicemail, and update the desk phone in the system. </a:t>
            </a:r>
          </a:p>
          <a:p>
            <a:pPr marL="457200" indent="-457200">
              <a:spcBef>
                <a:spcPct val="50000"/>
              </a:spcBef>
              <a:buFontTx/>
              <a:buAutoNum type="arabicPeriod" startAt="5"/>
              <a:defRPr/>
            </a:pPr>
            <a:r>
              <a:rPr lang="en-US" sz="1800"/>
              <a:t>NetCom receives work order, removes access, updates the phone in the system, changes the status of the desk phone to ‘Vacant’ or ‘Open’, and closes the work order.</a:t>
            </a:r>
          </a:p>
          <a:p>
            <a:pPr marL="457200" indent="-457200">
              <a:spcBef>
                <a:spcPct val="50000"/>
              </a:spcBef>
              <a:buFontTx/>
              <a:buAutoNum type="arabicPeriod" startAt="5"/>
              <a:defRPr/>
            </a:pPr>
            <a:r>
              <a:rPr lang="en-US" sz="1800"/>
              <a:t>Service Desk does final analysis of the work orders, compares initial client request to work orders. If all work has been completed, the service ticket is closed. If it has not been completed, the work order (s) are sent back to Field Services requesting information and the service ticket remains open. </a:t>
            </a:r>
          </a:p>
          <a:p>
            <a:pPr marL="457200" indent="-457200">
              <a:spcBef>
                <a:spcPct val="50000"/>
              </a:spcBef>
              <a:defRPr/>
            </a:pPr>
            <a:endParaRPr lang="en-US" sz="1800"/>
          </a:p>
        </p:txBody>
      </p:sp>
      <p:pic>
        <p:nvPicPr>
          <p:cNvPr id="287748" name="Picture 7" descr="training1"/>
          <p:cNvPicPr>
            <a:picLocks noChangeAspect="1" noChangeArrowheads="1"/>
          </p:cNvPicPr>
          <p:nvPr/>
        </p:nvPicPr>
        <p:blipFill>
          <a:blip r:embed="rId3"/>
          <a:srcRect/>
          <a:stretch>
            <a:fillRect/>
          </a:stretch>
        </p:blipFill>
        <p:spPr bwMode="auto">
          <a:xfrm>
            <a:off x="3343275" y="4965700"/>
            <a:ext cx="1535113" cy="131445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ChangeArrowheads="1"/>
          </p:cNvSpPr>
          <p:nvPr>
            <p:ph type="title" idx="4294967295"/>
          </p:nvPr>
        </p:nvSpPr>
        <p:spPr>
          <a:xfrm>
            <a:off x="231775" y="701675"/>
            <a:ext cx="8269288" cy="457200"/>
          </a:xfrm>
        </p:spPr>
        <p:txBody>
          <a:bodyPr/>
          <a:lstStyle/>
          <a:p>
            <a:r>
              <a:rPr lang="en-US" smtClean="0"/>
              <a:t>Benefits of the ‘New’ Move and Leave Processes</a:t>
            </a:r>
          </a:p>
        </p:txBody>
      </p:sp>
      <p:sp>
        <p:nvSpPr>
          <p:cNvPr id="289794"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4EF0D131-478F-46EF-B549-4BB0F2E44F3E}" type="slidenum">
              <a:rPr lang="en-US" sz="1000">
                <a:solidFill>
                  <a:schemeClr val="bg1"/>
                </a:solidFill>
              </a:rPr>
              <a:pPr algn="ctr" eaLnBrk="0" hangingPunct="0"/>
              <a:t>29</a:t>
            </a:fld>
            <a:endParaRPr lang="en-US" sz="1400"/>
          </a:p>
        </p:txBody>
      </p:sp>
      <p:pic>
        <p:nvPicPr>
          <p:cNvPr id="289795" name="Picture 11" descr="streamline"/>
          <p:cNvPicPr>
            <a:picLocks noChangeAspect="1" noChangeArrowheads="1"/>
          </p:cNvPicPr>
          <p:nvPr/>
        </p:nvPicPr>
        <p:blipFill>
          <a:blip r:embed="rId3"/>
          <a:srcRect/>
          <a:stretch>
            <a:fillRect/>
          </a:stretch>
        </p:blipFill>
        <p:spPr bwMode="auto">
          <a:xfrm>
            <a:off x="2459038" y="1239838"/>
            <a:ext cx="3338512" cy="3381375"/>
          </a:xfrm>
          <a:prstGeom prst="rect">
            <a:avLst/>
          </a:prstGeom>
          <a:noFill/>
          <a:ln w="9525">
            <a:noFill/>
            <a:miter lim="800000"/>
            <a:headEnd/>
            <a:tailEnd/>
          </a:ln>
        </p:spPr>
      </p:pic>
      <p:sp>
        <p:nvSpPr>
          <p:cNvPr id="271365" name="Text Box 5"/>
          <p:cNvSpPr txBox="1">
            <a:spLocks noChangeArrowheads="1"/>
          </p:cNvSpPr>
          <p:nvPr/>
        </p:nvSpPr>
        <p:spPr bwMode="auto">
          <a:xfrm>
            <a:off x="309563" y="4657725"/>
            <a:ext cx="8218487" cy="16033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a:t>ITS has created two Joint Accountability Agreement (JAA) for the ‘new’ Leave and Move processes. </a:t>
            </a:r>
          </a:p>
          <a:p>
            <a:pPr>
              <a:spcBef>
                <a:spcPct val="50000"/>
              </a:spcBef>
              <a:defRPr/>
            </a:pPr>
            <a:r>
              <a:rPr lang="en-US" sz="1800"/>
              <a:t>The two JAAs outline how service providers will deliver the promised services and what happens if the provider fails to meet the agreed-upon targets for those services. </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descr="training1"/>
          <p:cNvPicPr>
            <a:picLocks noChangeAspect="1" noChangeArrowheads="1"/>
          </p:cNvPicPr>
          <p:nvPr/>
        </p:nvPicPr>
        <p:blipFill>
          <a:blip r:embed="rId3"/>
          <a:srcRect/>
          <a:stretch>
            <a:fillRect/>
          </a:stretch>
        </p:blipFill>
        <p:spPr bwMode="auto">
          <a:xfrm>
            <a:off x="6645275" y="587375"/>
            <a:ext cx="2093913" cy="1766888"/>
          </a:xfrm>
          <a:prstGeom prst="rect">
            <a:avLst/>
          </a:prstGeom>
          <a:noFill/>
          <a:ln w="9525">
            <a:noFill/>
            <a:miter lim="800000"/>
            <a:headEnd/>
            <a:tailEnd/>
          </a:ln>
        </p:spPr>
      </p:pic>
      <p:sp>
        <p:nvSpPr>
          <p:cNvPr id="31746" name="Title 1"/>
          <p:cNvSpPr>
            <a:spLocks noGrp="1"/>
          </p:cNvSpPr>
          <p:nvPr>
            <p:ph type="title"/>
          </p:nvPr>
        </p:nvSpPr>
        <p:spPr>
          <a:xfrm>
            <a:off x="347663" y="779463"/>
            <a:ext cx="6721475" cy="1131887"/>
          </a:xfrm>
        </p:spPr>
        <p:txBody>
          <a:bodyPr/>
          <a:lstStyle/>
          <a:p>
            <a:pPr eaLnBrk="1" hangingPunct="1"/>
            <a:r>
              <a:rPr lang="en-US" smtClean="0"/>
              <a:t>Network Communications (NetCom) Move/Leave Training Webinar Introduction</a:t>
            </a:r>
            <a:br>
              <a:rPr lang="en-US" smtClean="0"/>
            </a:br>
            <a:endParaRPr lang="en-US" smtClean="0"/>
          </a:p>
        </p:txBody>
      </p:sp>
      <p:sp>
        <p:nvSpPr>
          <p:cNvPr id="31747" name="Content Placeholder 2"/>
          <p:cNvSpPr>
            <a:spLocks noGrp="1"/>
          </p:cNvSpPr>
          <p:nvPr>
            <p:ph idx="1"/>
          </p:nvPr>
        </p:nvSpPr>
        <p:spPr>
          <a:xfrm>
            <a:off x="309563" y="2008188"/>
            <a:ext cx="8077200" cy="4648200"/>
          </a:xfrm>
        </p:spPr>
        <p:txBody>
          <a:bodyPr/>
          <a:lstStyle/>
          <a:p>
            <a:pPr eaLnBrk="1" hangingPunct="1"/>
            <a:r>
              <a:rPr lang="en-US" b="0" smtClean="0"/>
              <a:t>Welcome to the </a:t>
            </a:r>
            <a:r>
              <a:rPr lang="en-US" smtClean="0"/>
              <a:t>NetCom Move/Leave Training</a:t>
            </a:r>
            <a:r>
              <a:rPr lang="en-US" b="0" smtClean="0"/>
              <a:t> Webinar. </a:t>
            </a:r>
          </a:p>
          <a:p>
            <a:pPr eaLnBrk="1" hangingPunct="1"/>
            <a:endParaRPr lang="en-US" smtClean="0"/>
          </a:p>
          <a:p>
            <a:pPr eaLnBrk="1" hangingPunct="1"/>
            <a:r>
              <a:rPr lang="en-US" sz="1800" smtClean="0"/>
              <a:t>Description</a:t>
            </a:r>
            <a:r>
              <a:rPr lang="en-US" sz="1800" b="0" smtClean="0"/>
              <a:t>:</a:t>
            </a:r>
            <a:r>
              <a:rPr lang="en-US" sz="1800" b="0" smtClean="0">
                <a:solidFill>
                  <a:srgbClr val="0070C0"/>
                </a:solidFill>
              </a:rPr>
              <a:t> </a:t>
            </a:r>
            <a:br>
              <a:rPr lang="en-US" sz="1800" b="0" smtClean="0">
                <a:solidFill>
                  <a:srgbClr val="0070C0"/>
                </a:solidFill>
              </a:rPr>
            </a:br>
            <a:r>
              <a:rPr lang="en-US" sz="1800" b="0" smtClean="0"/>
              <a:t>The focus of this training webinar is to instruct learners on NetCom’s roles and responsibilities in the Information Technology Systems</a:t>
            </a:r>
            <a:r>
              <a:rPr lang="en-US" sz="1800" smtClean="0"/>
              <a:t> </a:t>
            </a:r>
            <a:r>
              <a:rPr lang="en-US" sz="1800" b="0" smtClean="0"/>
              <a:t>(ITS)</a:t>
            </a:r>
            <a:r>
              <a:rPr lang="en-US" sz="1800" smtClean="0"/>
              <a:t> </a:t>
            </a:r>
            <a:r>
              <a:rPr lang="en-US" sz="1800" b="0" smtClean="0"/>
              <a:t>department’s Move &amp; Leave processes at American Water.  </a:t>
            </a:r>
          </a:p>
          <a:p>
            <a:pPr eaLnBrk="1" hangingPunct="1"/>
            <a:endParaRPr lang="en-US" sz="1800" b="0" smtClean="0"/>
          </a:p>
          <a:p>
            <a:pPr eaLnBrk="1" hangingPunct="1"/>
            <a:r>
              <a:rPr lang="en-US" sz="1800" smtClean="0"/>
              <a:t>Audience</a:t>
            </a:r>
            <a:r>
              <a:rPr lang="en-US" sz="1800" b="0" smtClean="0"/>
              <a:t>:</a:t>
            </a:r>
            <a:r>
              <a:rPr lang="en-US" sz="1800" b="0" smtClean="0">
                <a:solidFill>
                  <a:srgbClr val="0070C0"/>
                </a:solidFill>
              </a:rPr>
              <a:t> </a:t>
            </a:r>
          </a:p>
          <a:p>
            <a:pPr eaLnBrk="1" hangingPunct="1">
              <a:buFont typeface="Wingdings" pitchFamily="2" charset="2"/>
              <a:buNone/>
            </a:pPr>
            <a:r>
              <a:rPr lang="en-US" sz="1800" b="0" smtClean="0"/>
              <a:t>Network Communications</a:t>
            </a:r>
          </a:p>
          <a:p>
            <a:pPr eaLnBrk="1" hangingPunct="1">
              <a:buFont typeface="Wingdings" pitchFamily="2" charset="2"/>
              <a:buNone/>
            </a:pPr>
            <a:endParaRPr lang="en-US" sz="1800" b="0" smtClean="0"/>
          </a:p>
        </p:txBody>
      </p:sp>
      <p:sp>
        <p:nvSpPr>
          <p:cNvPr id="2" name="Slide Number Placeholder 3"/>
          <p:cNvSpPr>
            <a:spLocks noGrp="1"/>
          </p:cNvSpPr>
          <p:nvPr>
            <p:ph type="sldNum" sz="quarter" idx="10"/>
          </p:nvPr>
        </p:nvSpPr>
        <p:spPr/>
        <p:txBody>
          <a:bodyPr/>
          <a:lstStyle/>
          <a:p>
            <a:pPr>
              <a:defRPr/>
            </a:pPr>
            <a:fld id="{7AC8D0A9-5EEF-414C-8EE6-A7073E7E9203}" type="slidenum">
              <a:rPr lang="en-US" smtClean="0">
                <a:ea typeface="ＭＳ Ｐゴシック"/>
              </a:rPr>
              <a:pPr>
                <a:defRPr/>
              </a:pPr>
              <a:t>3</a:t>
            </a:fld>
            <a:endParaRPr lang="en-US" sz="1400" smtClean="0">
              <a:solidFill>
                <a:schemeClr val="tx1"/>
              </a:solidFill>
              <a:ea typeface="ＭＳ Ｐゴシック"/>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6" descr="success"/>
          <p:cNvPicPr>
            <a:picLocks noChangeAspect="1" noChangeArrowheads="1"/>
          </p:cNvPicPr>
          <p:nvPr/>
        </p:nvPicPr>
        <p:blipFill>
          <a:blip r:embed="rId3"/>
          <a:srcRect/>
          <a:stretch>
            <a:fillRect/>
          </a:stretch>
        </p:blipFill>
        <p:spPr bwMode="auto">
          <a:xfrm>
            <a:off x="6569075" y="587375"/>
            <a:ext cx="2189163" cy="1990725"/>
          </a:xfrm>
          <a:prstGeom prst="rect">
            <a:avLst/>
          </a:prstGeom>
          <a:noFill/>
          <a:ln w="9525">
            <a:noFill/>
            <a:miter lim="800000"/>
            <a:headEnd/>
            <a:tailEnd/>
          </a:ln>
        </p:spPr>
      </p:pic>
      <p:sp>
        <p:nvSpPr>
          <p:cNvPr id="275457" name="Slide Number Placeholder 2"/>
          <p:cNvSpPr>
            <a:spLocks noGrp="1"/>
          </p:cNvSpPr>
          <p:nvPr>
            <p:ph type="sldNum" sz="quarter" idx="12"/>
          </p:nvPr>
        </p:nvSpPr>
        <p:spPr/>
        <p:txBody>
          <a:bodyPr/>
          <a:lstStyle/>
          <a:p>
            <a:pPr>
              <a:defRPr/>
            </a:pPr>
            <a:fld id="{B4F154B9-A82E-42DC-9157-CCCB5D5A0495}" type="slidenum">
              <a:rPr lang="en-US" smtClean="0">
                <a:ea typeface="ＭＳ Ｐゴシック"/>
              </a:rPr>
              <a:pPr>
                <a:defRPr/>
              </a:pPr>
              <a:t>30</a:t>
            </a:fld>
            <a:endParaRPr lang="en-US" sz="1400" smtClean="0">
              <a:solidFill>
                <a:schemeClr val="tx1"/>
              </a:solidFill>
              <a:ea typeface="ＭＳ Ｐゴシック"/>
            </a:endParaRPr>
          </a:p>
        </p:txBody>
      </p:sp>
      <p:sp>
        <p:nvSpPr>
          <p:cNvPr id="291843" name="Title 9"/>
          <p:cNvSpPr>
            <a:spLocks noGrp="1"/>
          </p:cNvSpPr>
          <p:nvPr>
            <p:ph type="title"/>
          </p:nvPr>
        </p:nvSpPr>
        <p:spPr>
          <a:xfrm>
            <a:off x="155575" y="855663"/>
            <a:ext cx="8077200" cy="457200"/>
          </a:xfrm>
        </p:spPr>
        <p:txBody>
          <a:bodyPr/>
          <a:lstStyle/>
          <a:p>
            <a:pPr eaLnBrk="1" hangingPunct="1"/>
            <a:r>
              <a:rPr lang="en-US" smtClean="0"/>
              <a:t>NetCom Move/Leave Training Presentation</a:t>
            </a:r>
          </a:p>
        </p:txBody>
      </p:sp>
      <p:sp>
        <p:nvSpPr>
          <p:cNvPr id="291844" name="Content Placeholder 4"/>
          <p:cNvSpPr>
            <a:spLocks noGrp="1"/>
          </p:cNvSpPr>
          <p:nvPr>
            <p:ph sz="quarter" idx="11"/>
          </p:nvPr>
        </p:nvSpPr>
        <p:spPr>
          <a:xfrm>
            <a:off x="381000" y="1508125"/>
            <a:ext cx="8077200" cy="4648200"/>
          </a:xfrm>
        </p:spPr>
        <p:txBody>
          <a:bodyPr tIns="0"/>
          <a:lstStyle/>
          <a:p>
            <a:pPr eaLnBrk="1" hangingPunct="1"/>
            <a:endParaRPr lang="en-US" b="0" smtClean="0"/>
          </a:p>
          <a:p>
            <a:pPr eaLnBrk="1" hangingPunct="1"/>
            <a:r>
              <a:rPr lang="en-US" b="0" smtClean="0"/>
              <a:t>You’ll now be able to:</a:t>
            </a:r>
          </a:p>
          <a:p>
            <a:pPr eaLnBrk="1" hangingPunct="1"/>
            <a:endParaRPr lang="en-US" b="0" smtClean="0"/>
          </a:p>
          <a:p>
            <a:pPr lvl="1" eaLnBrk="1" hangingPunct="1">
              <a:lnSpc>
                <a:spcPct val="150000"/>
              </a:lnSpc>
              <a:buClr>
                <a:schemeClr val="tx1"/>
              </a:buClr>
              <a:buFont typeface="Wingdings" pitchFamily="2" charset="2"/>
              <a:buChar char="q"/>
            </a:pPr>
            <a:r>
              <a:rPr lang="en-US" smtClean="0"/>
              <a:t>Describe the steps involved in submitting a service request for procuring, setting up, and deploying a desk phone not in inventory </a:t>
            </a:r>
          </a:p>
          <a:p>
            <a:pPr lvl="1" eaLnBrk="1" hangingPunct="1">
              <a:lnSpc>
                <a:spcPct val="150000"/>
              </a:lnSpc>
              <a:buClr>
                <a:schemeClr val="tx1"/>
              </a:buClr>
              <a:buFont typeface="Wingdings" pitchFamily="2" charset="2"/>
              <a:buChar char="q"/>
            </a:pPr>
            <a:r>
              <a:rPr lang="en-US" smtClean="0"/>
              <a:t>Describe the steps involved in submitting a service request for setting up, and deploying a desk phone that is in inventory</a:t>
            </a:r>
          </a:p>
          <a:p>
            <a:pPr lvl="1" eaLnBrk="1" hangingPunct="1">
              <a:lnSpc>
                <a:spcPct val="150000"/>
              </a:lnSpc>
              <a:buClr>
                <a:schemeClr val="tx1"/>
              </a:buClr>
              <a:buFont typeface="Wingdings" pitchFamily="2" charset="2"/>
              <a:buChar char="q"/>
            </a:pPr>
            <a:r>
              <a:rPr lang="en-US" smtClean="0"/>
              <a:t>Explain the key players in the desk phone, procurement, set up, and deployment process</a:t>
            </a:r>
          </a:p>
          <a:p>
            <a:pPr lvl="1" eaLnBrk="1" hangingPunct="1">
              <a:lnSpc>
                <a:spcPct val="150000"/>
              </a:lnSpc>
              <a:buClr>
                <a:schemeClr val="tx1"/>
              </a:buClr>
              <a:buFont typeface="Wingdings" pitchFamily="2" charset="2"/>
              <a:buChar char="q"/>
            </a:pPr>
            <a:r>
              <a:rPr lang="en-US" smtClean="0"/>
              <a:t>Define the process targets</a:t>
            </a:r>
          </a:p>
          <a:p>
            <a:pPr lvl="1" eaLnBrk="1" hangingPunct="1">
              <a:lnSpc>
                <a:spcPct val="150000"/>
              </a:lnSpc>
              <a:buClr>
                <a:schemeClr val="tx1"/>
              </a:buClr>
              <a:buFont typeface="Wingdings" pitchFamily="2" charset="2"/>
              <a:buChar char="q"/>
            </a:pPr>
            <a:r>
              <a:rPr lang="en-US" smtClean="0"/>
              <a:t>Define your role in reaching those targets  </a:t>
            </a:r>
          </a:p>
          <a:p>
            <a:pPr lvl="1" eaLnBrk="1" hangingPunct="1">
              <a:lnSpc>
                <a:spcPct val="150000"/>
              </a:lnSpc>
              <a:buFont typeface="Wingdings" pitchFamily="2" charset="2"/>
              <a:buNone/>
            </a:pPr>
            <a:endParaRPr lang="en-US" smtClean="0"/>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Number Placeholder 3"/>
          <p:cNvSpPr>
            <a:spLocks noGrp="1"/>
          </p:cNvSpPr>
          <p:nvPr>
            <p:ph type="sldNum" sz="quarter" idx="10"/>
          </p:nvPr>
        </p:nvSpPr>
        <p:spPr/>
        <p:txBody>
          <a:bodyPr/>
          <a:lstStyle/>
          <a:p>
            <a:pPr>
              <a:defRPr/>
            </a:pPr>
            <a:fld id="{014E5047-7701-417E-800F-5AC8FCCA72BB}" type="slidenum">
              <a:rPr lang="en-US" smtClean="0">
                <a:ea typeface="ＭＳ Ｐゴシック"/>
              </a:rPr>
              <a:pPr>
                <a:defRPr/>
              </a:pPr>
              <a:t>31</a:t>
            </a:fld>
            <a:endParaRPr lang="en-US" sz="1400" smtClean="0">
              <a:solidFill>
                <a:schemeClr val="tx1"/>
              </a:solidFill>
              <a:ea typeface="ＭＳ Ｐゴシック"/>
            </a:endParaRPr>
          </a:p>
        </p:txBody>
      </p:sp>
      <p:sp>
        <p:nvSpPr>
          <p:cNvPr id="293890" name="Title 18"/>
          <p:cNvSpPr>
            <a:spLocks noGrp="1"/>
          </p:cNvSpPr>
          <p:nvPr>
            <p:ph type="title"/>
          </p:nvPr>
        </p:nvSpPr>
        <p:spPr/>
        <p:txBody>
          <a:bodyPr/>
          <a:lstStyle/>
          <a:p>
            <a:pPr eaLnBrk="1" hangingPunct="1"/>
            <a:r>
              <a:rPr lang="en-US" smtClean="0"/>
              <a:t>Resources</a:t>
            </a:r>
            <a:br>
              <a:rPr lang="en-US" smtClean="0"/>
            </a:br>
            <a:r>
              <a:rPr lang="en-US" smtClean="0"/>
              <a:t>Post Training Support</a:t>
            </a:r>
          </a:p>
        </p:txBody>
      </p:sp>
      <p:pic>
        <p:nvPicPr>
          <p:cNvPr id="20" name="Picture 19" descr="latino trainer posing in front of class.jpg"/>
          <p:cNvPicPr>
            <a:picLocks noChangeAspect="1"/>
          </p:cNvPicPr>
          <p:nvPr/>
        </p:nvPicPr>
        <p:blipFill>
          <a:blip r:embed="rId3"/>
          <a:srcRect b="21513"/>
          <a:stretch>
            <a:fillRect/>
          </a:stretch>
        </p:blipFill>
        <p:spPr>
          <a:xfrm>
            <a:off x="4343400" y="825500"/>
            <a:ext cx="4286250" cy="2239963"/>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4581525" y="3387279"/>
            <a:ext cx="3810000" cy="3139321"/>
          </a:xfrm>
          <a:prstGeom prst="rect">
            <a:avLst/>
          </a:prstGeom>
          <a:solidFill>
            <a:schemeClr val="accent5">
              <a:lumMod val="40000"/>
              <a:lumOff val="60000"/>
            </a:schemeClr>
          </a:solidFill>
          <a:ln>
            <a:noFill/>
          </a:ln>
          <a:effectLst>
            <a:glow rad="63500">
              <a:schemeClr val="accent5">
                <a:satMod val="175000"/>
                <a:alpha val="40000"/>
              </a:schemeClr>
            </a:glow>
            <a:outerShdw blurRad="44450" dist="27940" dir="5400000" algn="ctr">
              <a:srgbClr val="000000">
                <a:alpha val="32000"/>
              </a:srgbClr>
            </a:outerShdw>
          </a:effectLst>
        </p:spPr>
        <p:style>
          <a:lnRef idx="2">
            <a:schemeClr val="accent3"/>
          </a:lnRef>
          <a:fillRef idx="1">
            <a:schemeClr val="lt1"/>
          </a:fillRef>
          <a:effectRef idx="0">
            <a:schemeClr val="accent3"/>
          </a:effectRef>
          <a:fontRef idx="minor">
            <a:schemeClr val="dk1"/>
          </a:fontRef>
        </p:style>
        <p:txBody>
          <a:bodyPr>
            <a:spAutoFit/>
          </a:bodyPr>
          <a:lstStyle/>
          <a:p>
            <a:pPr eaLnBrk="0" hangingPunct="0">
              <a:lnSpc>
                <a:spcPct val="150000"/>
              </a:lnSpc>
              <a:buClr>
                <a:schemeClr val="tx1"/>
              </a:buClr>
              <a:buFont typeface="Arial" charset="0"/>
              <a:buChar char="•"/>
              <a:defRPr/>
            </a:pPr>
            <a:r>
              <a:rPr lang="en-US" sz="1800">
                <a:solidFill>
                  <a:srgbClr val="666666"/>
                </a:solidFill>
              </a:rPr>
              <a:t>    Read the </a:t>
            </a:r>
            <a:r>
              <a:rPr lang="en-US" sz="1800">
                <a:solidFill>
                  <a:srgbClr val="0070C0"/>
                </a:solidFill>
              </a:rPr>
              <a:t>FAQs</a:t>
            </a:r>
          </a:p>
          <a:p>
            <a:pPr eaLnBrk="0" hangingPunct="0">
              <a:lnSpc>
                <a:spcPct val="150000"/>
              </a:lnSpc>
              <a:buClr>
                <a:schemeClr val="tx1"/>
              </a:buClr>
              <a:buFont typeface="Arial" charset="0"/>
              <a:buChar char="•"/>
              <a:defRPr/>
            </a:pPr>
            <a:r>
              <a:rPr lang="en-US" sz="1800">
                <a:solidFill>
                  <a:srgbClr val="666666"/>
                </a:solidFill>
              </a:rPr>
              <a:t>    Contact</a:t>
            </a:r>
            <a:endParaRPr lang="en-US" sz="1800">
              <a:solidFill>
                <a:srgbClr val="0070C0"/>
              </a:solidFill>
            </a:endParaRPr>
          </a:p>
          <a:p>
            <a:pPr eaLnBrk="0" hangingPunct="0">
              <a:lnSpc>
                <a:spcPct val="150000"/>
              </a:lnSpc>
              <a:buClr>
                <a:schemeClr val="tx1"/>
              </a:buClr>
              <a:buFont typeface="Arial" charset="0"/>
              <a:buChar char="•"/>
              <a:defRPr/>
            </a:pPr>
            <a:r>
              <a:rPr lang="en-US" sz="1800">
                <a:solidFill>
                  <a:srgbClr val="717171"/>
                </a:solidFill>
              </a:rPr>
              <a:t>    Call </a:t>
            </a:r>
            <a:r>
              <a:rPr lang="en-US" sz="1800">
                <a:solidFill>
                  <a:srgbClr val="0070C0"/>
                </a:solidFill>
              </a:rPr>
              <a:t/>
            </a:r>
            <a:br>
              <a:rPr lang="en-US" sz="1800">
                <a:solidFill>
                  <a:srgbClr val="0070C0"/>
                </a:solidFill>
              </a:rPr>
            </a:br>
            <a:endParaRPr lang="en-US" sz="1800">
              <a:solidFill>
                <a:srgbClr val="666666"/>
              </a:solidFill>
            </a:endParaRPr>
          </a:p>
        </p:txBody>
      </p:sp>
      <p:sp>
        <p:nvSpPr>
          <p:cNvPr id="7" name="Rounded Rectangle 6"/>
          <p:cNvSpPr/>
          <p:nvPr/>
        </p:nvSpPr>
        <p:spPr bwMode="auto">
          <a:xfrm>
            <a:off x="400615" y="6194160"/>
            <a:ext cx="3648474" cy="304800"/>
          </a:xfrm>
          <a:prstGeom prst="roundRect">
            <a:avLst>
              <a:gd name="adj" fmla="val 4949"/>
            </a:avLst>
          </a:prstGeom>
          <a:solidFill>
            <a:srgbClr val="A6B98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lvl="1" eaLnBrk="0" hangingPunct="0">
              <a:defRPr/>
            </a:pPr>
            <a:r>
              <a:rPr lang="en-US" sz="1400" b="1" dirty="0">
                <a:solidFill>
                  <a:schemeClr val="accent1">
                    <a:lumMod val="75000"/>
                  </a:schemeClr>
                </a:solidFill>
                <a:ea typeface="ＭＳ Ｐゴシック" charset="-128"/>
                <a:cs typeface="+mn-cs"/>
              </a:rPr>
              <a:t>Link here to the Training Portal for more</a:t>
            </a:r>
          </a:p>
        </p:txBody>
      </p:sp>
      <p:sp>
        <p:nvSpPr>
          <p:cNvPr id="275468" name="Text Box 12"/>
          <p:cNvSpPr txBox="1">
            <a:spLocks noChangeArrowheads="1"/>
          </p:cNvSpPr>
          <p:nvPr/>
        </p:nvSpPr>
        <p:spPr bwMode="auto">
          <a:xfrm>
            <a:off x="501650" y="1854200"/>
            <a:ext cx="3379788" cy="210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a:t>Checklist</a:t>
            </a:r>
          </a:p>
          <a:p>
            <a:pPr>
              <a:spcBef>
                <a:spcPct val="50000"/>
              </a:spcBef>
            </a:pPr>
            <a:r>
              <a:rPr lang="en-US"/>
              <a:t>Quick Reference Guide</a:t>
            </a:r>
          </a:p>
          <a:p>
            <a:pPr>
              <a:spcBef>
                <a:spcPct val="50000"/>
              </a:spcBef>
            </a:pPr>
            <a:r>
              <a:rPr lang="en-US"/>
              <a:t>JAA Contracts</a:t>
            </a:r>
          </a:p>
          <a:p>
            <a:pPr>
              <a:spcBef>
                <a:spcPct val="50000"/>
              </a:spcBef>
            </a:pPr>
            <a:r>
              <a:rPr lang="en-US"/>
              <a:t>Practice Documents</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0"/>
          </p:nvPr>
        </p:nvSpPr>
        <p:spPr/>
        <p:txBody>
          <a:bodyPr/>
          <a:lstStyle/>
          <a:p>
            <a:pPr>
              <a:defRPr/>
            </a:pPr>
            <a:fld id="{5F0DE499-F7B2-4614-A126-AC664DE74006}" type="slidenum">
              <a:rPr lang="en-US" smtClean="0">
                <a:ea typeface="ＭＳ Ｐゴシック"/>
              </a:rPr>
              <a:pPr>
                <a:defRPr/>
              </a:pPr>
              <a:t>4</a:t>
            </a:fld>
            <a:endParaRPr lang="en-US" sz="1400" smtClean="0">
              <a:solidFill>
                <a:schemeClr val="tx1"/>
              </a:solidFill>
              <a:ea typeface="ＭＳ Ｐゴシック"/>
            </a:endParaRPr>
          </a:p>
        </p:txBody>
      </p:sp>
      <p:sp>
        <p:nvSpPr>
          <p:cNvPr id="33794" name="Title 4"/>
          <p:cNvSpPr>
            <a:spLocks noGrp="1"/>
          </p:cNvSpPr>
          <p:nvPr>
            <p:ph type="title"/>
          </p:nvPr>
        </p:nvSpPr>
        <p:spPr>
          <a:xfrm>
            <a:off x="347663" y="701675"/>
            <a:ext cx="7416800" cy="1131888"/>
          </a:xfrm>
        </p:spPr>
        <p:txBody>
          <a:bodyPr/>
          <a:lstStyle/>
          <a:p>
            <a:pPr eaLnBrk="1" hangingPunct="1"/>
            <a:r>
              <a:rPr lang="en-US" smtClean="0"/>
              <a:t>Training Webinar Navigation Tips</a:t>
            </a:r>
          </a:p>
        </p:txBody>
      </p:sp>
      <p:sp>
        <p:nvSpPr>
          <p:cNvPr id="33795" name="Content Placeholder 4"/>
          <p:cNvSpPr txBox="1">
            <a:spLocks/>
          </p:cNvSpPr>
          <p:nvPr/>
        </p:nvSpPr>
        <p:spPr bwMode="auto">
          <a:xfrm>
            <a:off x="423863" y="1739900"/>
            <a:ext cx="8077200" cy="4648200"/>
          </a:xfrm>
          <a:prstGeom prst="rect">
            <a:avLst/>
          </a:prstGeom>
          <a:noFill/>
          <a:ln w="9525">
            <a:noFill/>
            <a:miter lim="800000"/>
            <a:headEnd/>
            <a:tailEnd/>
          </a:ln>
        </p:spPr>
        <p:txBody>
          <a:bodyPr tIns="0"/>
          <a:lstStyle/>
          <a:p>
            <a:pPr marL="342900" indent="-342900">
              <a:spcBef>
                <a:spcPct val="20000"/>
              </a:spcBef>
              <a:buClr>
                <a:schemeClr val="accent2"/>
              </a:buClr>
            </a:pPr>
            <a:endParaRPr lang="en-US" sz="2000"/>
          </a:p>
          <a:p>
            <a:pPr marL="342900" indent="-342900">
              <a:spcBef>
                <a:spcPct val="20000"/>
              </a:spcBef>
              <a:buClr>
                <a:schemeClr val="accent2"/>
              </a:buClr>
            </a:pPr>
            <a:r>
              <a:rPr lang="en-US" sz="2000"/>
              <a:t>Here are a few tips on how to get the most out of this webinar:</a:t>
            </a:r>
          </a:p>
          <a:p>
            <a:pPr marL="742950" lvl="1" indent="-285750">
              <a:spcBef>
                <a:spcPct val="20000"/>
              </a:spcBef>
              <a:buClr>
                <a:schemeClr val="accent2"/>
              </a:buClr>
              <a:buFont typeface="Wingdings" pitchFamily="2" charset="2"/>
              <a:buChar char="§"/>
            </a:pPr>
            <a:endParaRPr lang="en-US" sz="1800">
              <a:solidFill>
                <a:srgbClr val="0070C0"/>
              </a:solidFill>
            </a:endParaRPr>
          </a:p>
          <a:p>
            <a:pPr marL="742950" lvl="1" indent="-285750">
              <a:spcBef>
                <a:spcPct val="20000"/>
              </a:spcBef>
              <a:buClr>
                <a:schemeClr val="tx1"/>
              </a:buClr>
              <a:buFont typeface="Wingdings" pitchFamily="2" charset="2"/>
              <a:buChar char="§"/>
            </a:pPr>
            <a:r>
              <a:rPr lang="en-US" sz="1800" b="1"/>
              <a:t>Follow along with the slides </a:t>
            </a:r>
            <a:r>
              <a:rPr lang="en-US" sz="1800"/>
              <a:t>– The slides guide you through the training webinar and can be used as a future reference guide</a:t>
            </a:r>
          </a:p>
          <a:p>
            <a:pPr marL="742950" lvl="1" indent="-285750">
              <a:spcBef>
                <a:spcPct val="20000"/>
              </a:spcBef>
              <a:buClr>
                <a:schemeClr val="tx1"/>
              </a:buClr>
              <a:buFont typeface="Wingdings" pitchFamily="2" charset="2"/>
              <a:buChar char="§"/>
            </a:pPr>
            <a:r>
              <a:rPr lang="en-US" sz="1800" b="1"/>
              <a:t>Key Process Changes –</a:t>
            </a:r>
            <a:r>
              <a:rPr lang="en-US" sz="1800" b="1">
                <a:solidFill>
                  <a:schemeClr val="accent1"/>
                </a:solidFill>
              </a:rPr>
              <a:t> </a:t>
            </a:r>
            <a:r>
              <a:rPr lang="en-US" sz="1800"/>
              <a:t>Some transactions in the Move and Leave processes are the same, but we have made changes. The webinar will highlight those changes and outline your role and responsibilities. </a:t>
            </a:r>
          </a:p>
          <a:p>
            <a:pPr marL="742950" lvl="1" indent="-285750">
              <a:spcBef>
                <a:spcPct val="20000"/>
              </a:spcBef>
              <a:buClr>
                <a:schemeClr val="tx1"/>
              </a:buClr>
              <a:buFont typeface="Wingdings" pitchFamily="2" charset="2"/>
              <a:buChar char="§"/>
            </a:pPr>
            <a:r>
              <a:rPr lang="en-US" sz="1800" b="1"/>
              <a:t>Additional Training Resources –</a:t>
            </a:r>
            <a:r>
              <a:rPr lang="en-US" sz="1800" b="1">
                <a:solidFill>
                  <a:schemeClr val="accent1"/>
                </a:solidFill>
              </a:rPr>
              <a:t> </a:t>
            </a:r>
            <a:r>
              <a:rPr lang="en-US" sz="1800"/>
              <a:t>You can supplement your learning by taking advantage of other related materials available at the end of the training webinar.</a:t>
            </a:r>
          </a:p>
          <a:p>
            <a:pPr marL="742950" lvl="1" indent="-285750">
              <a:spcBef>
                <a:spcPct val="20000"/>
              </a:spcBef>
              <a:buClr>
                <a:schemeClr val="accent2"/>
              </a:buClr>
              <a:buFont typeface="Wingdings" pitchFamily="2" charset="2"/>
              <a:buNone/>
            </a:pPr>
            <a:endParaRPr lang="en-US" sz="1800"/>
          </a:p>
          <a:p>
            <a:pPr marL="742950" lvl="1" indent="-285750">
              <a:spcBef>
                <a:spcPct val="20000"/>
              </a:spcBef>
              <a:buClr>
                <a:schemeClr val="accent2"/>
              </a:buClr>
              <a:buFont typeface="Wingdings" pitchFamily="2" charset="2"/>
              <a:buNone/>
            </a:pPr>
            <a:r>
              <a:rPr lang="en-US" sz="1800"/>
              <a:t>To download the presentation: [</a:t>
            </a:r>
            <a:r>
              <a:rPr lang="en-US" sz="1800">
                <a:solidFill>
                  <a:srgbClr val="AB2135"/>
                </a:solidFill>
              </a:rPr>
              <a:t>INSERT LINK</a:t>
            </a:r>
            <a:r>
              <a:rPr lang="en-US" sz="1800"/>
              <a:t>]</a:t>
            </a:r>
          </a:p>
        </p:txBody>
      </p:sp>
      <p:pic>
        <p:nvPicPr>
          <p:cNvPr id="33796" name="Picture 5" descr="navigation"/>
          <p:cNvPicPr>
            <a:picLocks noChangeAspect="1" noChangeArrowheads="1"/>
          </p:cNvPicPr>
          <p:nvPr/>
        </p:nvPicPr>
        <p:blipFill>
          <a:blip r:embed="rId3"/>
          <a:srcRect/>
          <a:stretch>
            <a:fillRect/>
          </a:stretch>
        </p:blipFill>
        <p:spPr bwMode="auto">
          <a:xfrm>
            <a:off x="7194550" y="587375"/>
            <a:ext cx="1460500" cy="153511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4"/>
          <p:cNvSpPr>
            <a:spLocks noGrp="1"/>
          </p:cNvSpPr>
          <p:nvPr>
            <p:ph sz="quarter" idx="11"/>
          </p:nvPr>
        </p:nvSpPr>
        <p:spPr>
          <a:xfrm>
            <a:off x="381000" y="1676400"/>
            <a:ext cx="8077200" cy="4648200"/>
          </a:xfrm>
        </p:spPr>
        <p:txBody>
          <a:bodyPr tIns="0"/>
          <a:lstStyle/>
          <a:p>
            <a:pPr eaLnBrk="1" hangingPunct="1"/>
            <a:endParaRPr lang="en-US" b="0" smtClean="0"/>
          </a:p>
          <a:p>
            <a:pPr eaLnBrk="1" hangingPunct="1"/>
            <a:r>
              <a:rPr lang="en-US" b="0" smtClean="0"/>
              <a:t>At the end of this webinar, you’ll be able to:</a:t>
            </a:r>
          </a:p>
          <a:p>
            <a:pPr eaLnBrk="1" hangingPunct="1"/>
            <a:endParaRPr lang="en-US" b="0" smtClean="0"/>
          </a:p>
          <a:p>
            <a:pPr lvl="1" eaLnBrk="1" hangingPunct="1">
              <a:buClr>
                <a:schemeClr val="tx1"/>
              </a:buClr>
              <a:buFont typeface="Wingdings" pitchFamily="2" charset="2"/>
              <a:buChar char="q"/>
            </a:pPr>
            <a:r>
              <a:rPr lang="en-US" smtClean="0"/>
              <a:t>Explain NetCom’s roles and responsibilities in the ITS Move &amp; Leave processes</a:t>
            </a:r>
          </a:p>
          <a:p>
            <a:pPr lvl="1" eaLnBrk="1" hangingPunct="1">
              <a:buClr>
                <a:schemeClr val="tx1"/>
              </a:buClr>
              <a:buFont typeface="Wingdings" pitchFamily="2" charset="2"/>
              <a:buChar char="q"/>
            </a:pPr>
            <a:endParaRPr lang="en-US" smtClean="0"/>
          </a:p>
          <a:p>
            <a:pPr lvl="1" eaLnBrk="1" hangingPunct="1">
              <a:buClr>
                <a:schemeClr val="tx1"/>
              </a:buClr>
              <a:buFont typeface="Wingdings" pitchFamily="2" charset="2"/>
              <a:buChar char="q"/>
            </a:pPr>
            <a:r>
              <a:rPr lang="en-US" smtClean="0"/>
              <a:t>Identify other key players (and their roles) involved with NetCom in the Move &amp; Leave processes</a:t>
            </a:r>
          </a:p>
          <a:p>
            <a:pPr lvl="1" eaLnBrk="1" hangingPunct="1">
              <a:buClr>
                <a:schemeClr val="tx1"/>
              </a:buClr>
              <a:buFont typeface="Wingdings" pitchFamily="2" charset="2"/>
              <a:buChar char="q"/>
            </a:pPr>
            <a:endParaRPr lang="en-US" smtClean="0"/>
          </a:p>
          <a:p>
            <a:pPr lvl="1" eaLnBrk="1" hangingPunct="1">
              <a:buClr>
                <a:schemeClr val="tx1"/>
              </a:buClr>
              <a:buFont typeface="Wingdings" pitchFamily="2" charset="2"/>
              <a:buChar char="q"/>
            </a:pPr>
            <a:r>
              <a:rPr lang="en-US" smtClean="0"/>
              <a:t>Explain the steps involved in the Move &amp; Leave processes and how they affect NetCom</a:t>
            </a:r>
          </a:p>
          <a:p>
            <a:pPr lvl="1" eaLnBrk="1" hangingPunct="1">
              <a:buClr>
                <a:schemeClr val="tx1"/>
              </a:buClr>
              <a:buFont typeface="Wingdings" pitchFamily="2" charset="2"/>
              <a:buChar char="q"/>
            </a:pPr>
            <a:endParaRPr lang="en-US" smtClean="0"/>
          </a:p>
          <a:p>
            <a:pPr lvl="1" eaLnBrk="1" hangingPunct="1">
              <a:buClr>
                <a:schemeClr val="tx1"/>
              </a:buClr>
              <a:buFont typeface="Wingdings" pitchFamily="2" charset="2"/>
              <a:buChar char="q"/>
            </a:pPr>
            <a:r>
              <a:rPr lang="en-US" smtClean="0"/>
              <a:t>Define the targets and NetCom’s role in reaching those targets</a:t>
            </a:r>
          </a:p>
        </p:txBody>
      </p:sp>
      <p:sp>
        <p:nvSpPr>
          <p:cNvPr id="35842" name="Slide Number Placeholder 2"/>
          <p:cNvSpPr>
            <a:spLocks noGrp="1"/>
          </p:cNvSpPr>
          <p:nvPr>
            <p:ph type="sldNum" sz="quarter" idx="12"/>
          </p:nvPr>
        </p:nvSpPr>
        <p:spPr/>
        <p:txBody>
          <a:bodyPr/>
          <a:lstStyle/>
          <a:p>
            <a:pPr>
              <a:defRPr/>
            </a:pPr>
            <a:fld id="{B6FF3AF5-DD17-4A7B-B76C-DEC181AFB07A}" type="slidenum">
              <a:rPr lang="en-US" smtClean="0">
                <a:ea typeface="ＭＳ Ｐゴシック"/>
              </a:rPr>
              <a:pPr>
                <a:defRPr/>
              </a:pPr>
              <a:t>5</a:t>
            </a:fld>
            <a:endParaRPr lang="en-US" sz="1400" smtClean="0">
              <a:solidFill>
                <a:schemeClr val="tx1"/>
              </a:solidFill>
              <a:ea typeface="ＭＳ Ｐゴシック"/>
            </a:endParaRPr>
          </a:p>
        </p:txBody>
      </p:sp>
      <p:sp>
        <p:nvSpPr>
          <p:cNvPr id="35843" name="Title 3"/>
          <p:cNvSpPr>
            <a:spLocks noGrp="1"/>
          </p:cNvSpPr>
          <p:nvPr>
            <p:ph type="title"/>
          </p:nvPr>
        </p:nvSpPr>
        <p:spPr/>
        <p:txBody>
          <a:bodyPr/>
          <a:lstStyle/>
          <a:p>
            <a:pPr eaLnBrk="1" hangingPunct="1"/>
            <a:r>
              <a:rPr lang="en-US" smtClean="0"/>
              <a:t>What You’ll Learn</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7" descr="join the team"/>
          <p:cNvPicPr>
            <a:picLocks noChangeAspect="1" noChangeArrowheads="1"/>
          </p:cNvPicPr>
          <p:nvPr/>
        </p:nvPicPr>
        <p:blipFill>
          <a:blip r:embed="rId3"/>
          <a:srcRect/>
          <a:stretch>
            <a:fillRect/>
          </a:stretch>
        </p:blipFill>
        <p:spPr bwMode="auto">
          <a:xfrm>
            <a:off x="7029450" y="587375"/>
            <a:ext cx="1739900" cy="1584325"/>
          </a:xfrm>
          <a:prstGeom prst="rect">
            <a:avLst/>
          </a:prstGeom>
          <a:noFill/>
          <a:ln w="9525">
            <a:noFill/>
            <a:miter lim="800000"/>
            <a:headEnd/>
            <a:tailEnd/>
          </a:ln>
        </p:spPr>
      </p:pic>
      <p:sp>
        <p:nvSpPr>
          <p:cNvPr id="37889" name="Rectangle 2"/>
          <p:cNvSpPr>
            <a:spLocks noGrp="1" noChangeArrowheads="1"/>
          </p:cNvSpPr>
          <p:nvPr>
            <p:ph type="title" idx="4294967295"/>
          </p:nvPr>
        </p:nvSpPr>
        <p:spPr>
          <a:xfrm>
            <a:off x="385763" y="1047750"/>
            <a:ext cx="8077200" cy="457200"/>
          </a:xfrm>
        </p:spPr>
        <p:txBody>
          <a:bodyPr/>
          <a:lstStyle/>
          <a:p>
            <a:r>
              <a:rPr lang="en-US" smtClean="0"/>
              <a:t>The AW Join Process (AKA On Boarding)</a:t>
            </a:r>
          </a:p>
        </p:txBody>
      </p:sp>
      <p:sp>
        <p:nvSpPr>
          <p:cNvPr id="37890" name="Rectangle 3"/>
          <p:cNvSpPr>
            <a:spLocks noGrp="1" noChangeArrowheads="1"/>
          </p:cNvSpPr>
          <p:nvPr>
            <p:ph type="body" idx="4294967295"/>
          </p:nvPr>
        </p:nvSpPr>
        <p:spPr>
          <a:xfrm>
            <a:off x="193675" y="1624013"/>
            <a:ext cx="7143750" cy="1804987"/>
          </a:xfrm>
        </p:spPr>
        <p:txBody>
          <a:bodyPr/>
          <a:lstStyle/>
          <a:p>
            <a:pPr marL="0" indent="0">
              <a:lnSpc>
                <a:spcPct val="80000"/>
              </a:lnSpc>
              <a:tabLst>
                <a:tab pos="1371600" algn="l"/>
              </a:tabLst>
            </a:pPr>
            <a:r>
              <a:rPr lang="en-US" b="0" smtClean="0"/>
              <a:t>The Information Technology Systems (ITS) department’s Join process is a core service to American Water’s (AW) business and a critical support to Human Resources (HR). The Join process is similar to On-Boarding, as it has the: </a:t>
            </a:r>
          </a:p>
          <a:p>
            <a:pPr marL="0" indent="0">
              <a:lnSpc>
                <a:spcPct val="80000"/>
              </a:lnSpc>
              <a:tabLst>
                <a:tab pos="1371600" algn="l"/>
              </a:tabLst>
            </a:pPr>
            <a:endParaRPr lang="en-US" b="0" smtClean="0"/>
          </a:p>
          <a:p>
            <a:pPr marL="800100" lvl="1" indent="-342900">
              <a:lnSpc>
                <a:spcPct val="80000"/>
              </a:lnSpc>
              <a:buClr>
                <a:schemeClr val="tx1"/>
              </a:buClr>
              <a:buFont typeface="Wingdings" pitchFamily="2" charset="2"/>
              <a:buChar char="q"/>
              <a:tabLst>
                <a:tab pos="1371600" algn="l"/>
              </a:tabLst>
            </a:pPr>
            <a:r>
              <a:rPr lang="en-US" sz="2000" smtClean="0"/>
              <a:t>Same Operational Level Agreements (OLA)</a:t>
            </a:r>
          </a:p>
          <a:p>
            <a:pPr marL="800100" lvl="1" indent="-342900">
              <a:lnSpc>
                <a:spcPct val="80000"/>
              </a:lnSpc>
              <a:buClr>
                <a:schemeClr val="tx1"/>
              </a:buClr>
              <a:buFont typeface="Wingdings" pitchFamily="2" charset="2"/>
              <a:buChar char="q"/>
              <a:tabLst>
                <a:tab pos="1371600" algn="l"/>
              </a:tabLst>
            </a:pPr>
            <a:r>
              <a:rPr lang="en-US" sz="2000" smtClean="0"/>
              <a:t>Same 14 day turn around target</a:t>
            </a:r>
          </a:p>
          <a:p>
            <a:pPr marL="800100" lvl="1" indent="-342900">
              <a:lnSpc>
                <a:spcPct val="80000"/>
              </a:lnSpc>
              <a:buClr>
                <a:schemeClr val="tx1"/>
              </a:buClr>
              <a:buFont typeface="Wingdings" pitchFamily="2" charset="2"/>
              <a:buNone/>
              <a:tabLst>
                <a:tab pos="1371600" algn="l"/>
              </a:tabLst>
            </a:pPr>
            <a:endParaRPr lang="en-US" sz="2000" smtClean="0"/>
          </a:p>
        </p:txBody>
      </p:sp>
      <p:sp>
        <p:nvSpPr>
          <p:cNvPr id="35842" name="Slide Number Placeholder 2"/>
          <p:cNvSpPr txBox="1">
            <a:spLocks noGrp="1"/>
          </p:cNvSpPr>
          <p:nvPr/>
        </p:nvSpPr>
        <p:spPr bwMode="auto">
          <a:xfrm>
            <a:off x="8763000" y="6553200"/>
            <a:ext cx="381000" cy="304800"/>
          </a:xfrm>
          <a:prstGeom prst="rect">
            <a:avLst/>
          </a:prstGeom>
          <a:noFill/>
          <a:ln>
            <a:miter lim="800000"/>
            <a:headEnd/>
            <a:tailEnd/>
          </a:ln>
        </p:spPr>
        <p:txBody>
          <a:bodyPr/>
          <a:lstStyle/>
          <a:p>
            <a:pPr algn="ctr" eaLnBrk="0" hangingPunct="0">
              <a:defRPr/>
            </a:pPr>
            <a:fld id="{9D470A69-F1AB-4319-A2C6-4DB7007ADBED}" type="slidenum">
              <a:rPr lang="en-US" sz="1000">
                <a:solidFill>
                  <a:schemeClr val="bg1"/>
                </a:solidFill>
                <a:cs typeface="+mn-cs"/>
              </a:rPr>
              <a:pPr algn="ctr" eaLnBrk="0" hangingPunct="0">
                <a:defRPr/>
              </a:pPr>
              <a:t>6</a:t>
            </a:fld>
            <a:endParaRPr lang="en-US" sz="1400">
              <a:cs typeface="+mn-cs"/>
            </a:endParaRPr>
          </a:p>
        </p:txBody>
      </p:sp>
      <p:sp>
        <p:nvSpPr>
          <p:cNvPr id="37892" name="AutoShape 7" descr="9k="/>
          <p:cNvSpPr>
            <a:spLocks noChangeAspect="1" noChangeArrowheads="1"/>
          </p:cNvSpPr>
          <p:nvPr/>
        </p:nvSpPr>
        <p:spPr bwMode="auto">
          <a:xfrm>
            <a:off x="3852863" y="2709863"/>
            <a:ext cx="1438275" cy="1438275"/>
          </a:xfrm>
          <a:prstGeom prst="rect">
            <a:avLst/>
          </a:prstGeom>
          <a:noFill/>
          <a:ln w="9525">
            <a:noFill/>
            <a:miter lim="800000"/>
            <a:headEnd/>
            <a:tailEnd/>
          </a:ln>
        </p:spPr>
        <p:txBody>
          <a:bodyPr/>
          <a:lstStyle/>
          <a:p>
            <a:endParaRPr lang="en-US"/>
          </a:p>
        </p:txBody>
      </p:sp>
      <p:sp>
        <p:nvSpPr>
          <p:cNvPr id="37895" name="Text Box 7"/>
          <p:cNvSpPr txBox="1">
            <a:spLocks noChangeArrowheads="1"/>
          </p:cNvSpPr>
          <p:nvPr/>
        </p:nvSpPr>
        <p:spPr bwMode="auto">
          <a:xfrm>
            <a:off x="347663" y="3813175"/>
            <a:ext cx="7489825" cy="23780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lvl="2"/>
            <a:r>
              <a:rPr lang="en-US" sz="2000" b="1"/>
              <a:t>What’s different?</a:t>
            </a:r>
          </a:p>
          <a:p>
            <a:pPr lvl="2"/>
            <a:endParaRPr lang="en-US" sz="2000"/>
          </a:p>
          <a:p>
            <a:pPr lvl="2">
              <a:buFont typeface="Wingdings" pitchFamily="2" charset="2"/>
              <a:buChar char="q"/>
            </a:pPr>
            <a:r>
              <a:rPr lang="en-US" sz="2000"/>
              <a:t>SD Online has been updated and our clients now have access to a Join/Move/Leave services option</a:t>
            </a:r>
          </a:p>
          <a:p>
            <a:pPr lvl="2">
              <a:buFont typeface="Wingdings" pitchFamily="2" charset="2"/>
              <a:buNone/>
            </a:pPr>
            <a:r>
              <a:rPr lang="en-US" sz="2000"/>
              <a:t> </a:t>
            </a:r>
          </a:p>
          <a:p>
            <a:pPr lvl="2">
              <a:buFont typeface="Wingdings" pitchFamily="2" charset="2"/>
              <a:buChar char="q"/>
            </a:pPr>
            <a:r>
              <a:rPr lang="en-US" sz="2000"/>
              <a:t> Work orders are different</a:t>
            </a:r>
            <a:endParaRPr lang="en-US" sz="2000" b="1"/>
          </a:p>
          <a:p>
            <a:pPr>
              <a:spcBef>
                <a:spcPct val="50000"/>
              </a:spcBef>
            </a:pPr>
            <a:endParaRPr lang="en-US" sz="2000"/>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7" descr="definitions1"/>
          <p:cNvPicPr>
            <a:picLocks noChangeAspect="1" noChangeArrowheads="1"/>
          </p:cNvPicPr>
          <p:nvPr/>
        </p:nvPicPr>
        <p:blipFill>
          <a:blip r:embed="rId3"/>
          <a:srcRect/>
          <a:stretch>
            <a:fillRect/>
          </a:stretch>
        </p:blipFill>
        <p:spPr bwMode="auto">
          <a:xfrm>
            <a:off x="7107238" y="587375"/>
            <a:ext cx="1658937" cy="1266825"/>
          </a:xfrm>
          <a:prstGeom prst="rect">
            <a:avLst/>
          </a:prstGeom>
          <a:noFill/>
          <a:ln w="9525">
            <a:noFill/>
            <a:miter lim="800000"/>
            <a:headEnd/>
            <a:tailEnd/>
          </a:ln>
        </p:spPr>
      </p:pic>
      <p:sp>
        <p:nvSpPr>
          <p:cNvPr id="39938" name="Title 1"/>
          <p:cNvSpPr>
            <a:spLocks noGrp="1"/>
          </p:cNvSpPr>
          <p:nvPr>
            <p:ph type="title" idx="4294967295"/>
          </p:nvPr>
        </p:nvSpPr>
        <p:spPr>
          <a:xfrm>
            <a:off x="385763" y="931863"/>
            <a:ext cx="8077200" cy="457200"/>
          </a:xfrm>
        </p:spPr>
        <p:txBody>
          <a:bodyPr/>
          <a:lstStyle/>
          <a:p>
            <a:pPr eaLnBrk="1" hangingPunct="1"/>
            <a:r>
              <a:rPr lang="en-US" smtClean="0"/>
              <a:t>Defining the Move &amp; Leave Processes</a:t>
            </a:r>
          </a:p>
        </p:txBody>
      </p:sp>
      <p:sp>
        <p:nvSpPr>
          <p:cNvPr id="39939" name="Text Box 6"/>
          <p:cNvSpPr txBox="1">
            <a:spLocks noChangeArrowheads="1"/>
          </p:cNvSpPr>
          <p:nvPr/>
        </p:nvSpPr>
        <p:spPr bwMode="auto">
          <a:xfrm rot="10800000" flipV="1">
            <a:off x="304800" y="1854200"/>
            <a:ext cx="8418513" cy="4489450"/>
          </a:xfrm>
          <a:prstGeom prst="rect">
            <a:avLst/>
          </a:prstGeom>
          <a:noFill/>
          <a:ln w="9525">
            <a:noFill/>
            <a:miter lim="800000"/>
            <a:headEnd/>
            <a:tailEnd/>
          </a:ln>
          <a:effectLst>
            <a:prstShdw prst="shdw17" dist="17961" dir="2700000">
              <a:srgbClr val="005C81"/>
            </a:prstShdw>
          </a:effectLst>
        </p:spPr>
        <p:txBody>
          <a:bodyPr>
            <a:spAutoFit/>
          </a:bodyPr>
          <a:lstStyle/>
          <a:p>
            <a:pPr defTabSz="1085850">
              <a:spcBef>
                <a:spcPct val="50000"/>
              </a:spcBef>
            </a:pPr>
            <a:r>
              <a:rPr lang="en-US" sz="1800"/>
              <a:t>The ITS department’s Move &amp; Leave processes are </a:t>
            </a:r>
            <a:r>
              <a:rPr lang="en-US" sz="1800" i="1"/>
              <a:t>core</a:t>
            </a:r>
            <a:r>
              <a:rPr lang="en-US" sz="1800"/>
              <a:t> services to AW businesses and a critical support to Human Resources (HR). </a:t>
            </a:r>
          </a:p>
          <a:p>
            <a:pPr defTabSz="1085850">
              <a:spcBef>
                <a:spcPct val="50000"/>
              </a:spcBef>
            </a:pPr>
            <a:r>
              <a:rPr lang="en-US" sz="1800"/>
              <a:t>A ‘</a:t>
            </a:r>
            <a:r>
              <a:rPr lang="en-US" sz="1800" i="1"/>
              <a:t>technical</a:t>
            </a:r>
            <a:r>
              <a:rPr lang="en-US" sz="1800"/>
              <a:t>’ Move is the process of servicing an AW employee, consultant, and/or contractor’s technology needs. A ‘</a:t>
            </a:r>
            <a:r>
              <a:rPr lang="en-US" sz="1800" i="1"/>
              <a:t>technical</a:t>
            </a:r>
            <a:r>
              <a:rPr lang="en-US" sz="1800"/>
              <a:t>’ Leave involves collecting equipment and removing access. </a:t>
            </a:r>
          </a:p>
          <a:p>
            <a:pPr marL="742950" lvl="1" indent="-285750" defTabSz="1085850">
              <a:spcBef>
                <a:spcPct val="50000"/>
              </a:spcBef>
              <a:buClr>
                <a:schemeClr val="tx1"/>
              </a:buClr>
              <a:buFont typeface="Wingdings" pitchFamily="2" charset="2"/>
              <a:buChar char="q"/>
            </a:pPr>
            <a:r>
              <a:rPr lang="en-US" sz="1800"/>
              <a:t> The two main components of the </a:t>
            </a:r>
            <a:r>
              <a:rPr lang="en-US" sz="1800" b="1"/>
              <a:t>Move</a:t>
            </a:r>
            <a:r>
              <a:rPr lang="en-US" sz="1800"/>
              <a:t> process are </a:t>
            </a:r>
            <a:r>
              <a:rPr lang="en-US" sz="1800" i="1"/>
              <a:t>access management</a:t>
            </a:r>
            <a:r>
              <a:rPr lang="en-US" sz="1800"/>
              <a:t> and </a:t>
            </a:r>
            <a:r>
              <a:rPr lang="en-US" sz="1800" i="1"/>
              <a:t>procurement management</a:t>
            </a:r>
            <a:r>
              <a:rPr lang="en-US" sz="1800"/>
              <a:t>.  These two practices make up a spectrum of cross-functional, interdependent activities that require well-expedited hand-offs between events for successful completion. </a:t>
            </a:r>
          </a:p>
          <a:p>
            <a:pPr marL="742950" lvl="1" indent="-285750" defTabSz="1085850">
              <a:spcBef>
                <a:spcPct val="50000"/>
              </a:spcBef>
              <a:buClr>
                <a:schemeClr val="tx1"/>
              </a:buClr>
              <a:buFont typeface="Wingdings" pitchFamily="2" charset="2"/>
              <a:buChar char="q"/>
            </a:pPr>
            <a:r>
              <a:rPr lang="en-US" sz="1800"/>
              <a:t> The two main components of the </a:t>
            </a:r>
            <a:r>
              <a:rPr lang="en-US" sz="1800" b="1"/>
              <a:t>Leave</a:t>
            </a:r>
            <a:r>
              <a:rPr lang="en-US" sz="1800"/>
              <a:t> process are </a:t>
            </a:r>
            <a:r>
              <a:rPr lang="en-US" sz="1800" i="1"/>
              <a:t>timely access removal</a:t>
            </a:r>
            <a:r>
              <a:rPr lang="en-US" sz="1800"/>
              <a:t> and </a:t>
            </a:r>
            <a:r>
              <a:rPr lang="en-US" sz="1800" i="1"/>
              <a:t>the return of AW equipment</a:t>
            </a:r>
            <a:r>
              <a:rPr lang="en-US" sz="1800"/>
              <a:t>. These two practices </a:t>
            </a:r>
            <a:r>
              <a:rPr lang="en-US" sz="1800" i="1"/>
              <a:t>also </a:t>
            </a:r>
            <a:r>
              <a:rPr lang="en-US" sz="1800"/>
              <a:t>make up a spectrum of cross-functional, interdependent activities that require well-expedited hand-offs between events for successful completion. </a:t>
            </a:r>
          </a:p>
          <a:p>
            <a:pPr defTabSz="1085850">
              <a:spcBef>
                <a:spcPct val="50000"/>
              </a:spcBef>
              <a:buClr>
                <a:schemeClr val="tx1"/>
              </a:buClr>
            </a:pPr>
            <a:endParaRPr lang="en-US" sz="1800"/>
          </a:p>
        </p:txBody>
      </p:sp>
      <p:sp>
        <p:nvSpPr>
          <p:cNvPr id="39940" name="Slide Number Placeholder 2"/>
          <p:cNvSpPr txBox="1">
            <a:spLocks noGrp="1"/>
          </p:cNvSpPr>
          <p:nvPr/>
        </p:nvSpPr>
        <p:spPr bwMode="auto">
          <a:xfrm>
            <a:off x="8763000" y="6553200"/>
            <a:ext cx="381000" cy="304800"/>
          </a:xfrm>
          <a:prstGeom prst="rect">
            <a:avLst/>
          </a:prstGeom>
          <a:noFill/>
          <a:ln w="9525">
            <a:noFill/>
            <a:miter lim="800000"/>
            <a:headEnd/>
            <a:tailEnd/>
          </a:ln>
        </p:spPr>
        <p:txBody>
          <a:bodyPr/>
          <a:lstStyle/>
          <a:p>
            <a:pPr algn="ctr" eaLnBrk="0" hangingPunct="0"/>
            <a:fld id="{E3B14069-00D8-4E57-A410-D7F223C0B418}" type="slidenum">
              <a:rPr lang="en-US" sz="1000">
                <a:solidFill>
                  <a:schemeClr val="bg1"/>
                </a:solidFill>
              </a:rPr>
              <a:pPr algn="ctr" eaLnBrk="0" hangingPunct="0"/>
              <a:t>7</a:t>
            </a:fld>
            <a:endParaRPr lang="en-US" sz="1400"/>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3675" y="741363"/>
            <a:ext cx="8459788" cy="457200"/>
          </a:xfrm>
        </p:spPr>
        <p:txBody>
          <a:bodyPr/>
          <a:lstStyle/>
          <a:p>
            <a:pPr eaLnBrk="1" hangingPunct="1"/>
            <a:r>
              <a:rPr lang="en-US" smtClean="0"/>
              <a:t>The Goal</a:t>
            </a:r>
            <a:r>
              <a:rPr lang="en-US" u="sng" smtClean="0"/>
              <a:t/>
            </a:r>
            <a:br>
              <a:rPr lang="en-US" u="sng" smtClean="0"/>
            </a:br>
            <a:endParaRPr lang="en-US" u="sng" smtClean="0"/>
          </a:p>
        </p:txBody>
      </p:sp>
      <p:sp>
        <p:nvSpPr>
          <p:cNvPr id="38914" name="Slide Number Placeholder 3"/>
          <p:cNvSpPr>
            <a:spLocks noGrp="1"/>
          </p:cNvSpPr>
          <p:nvPr>
            <p:ph type="sldNum" sz="quarter" idx="10"/>
          </p:nvPr>
        </p:nvSpPr>
        <p:spPr/>
        <p:txBody>
          <a:bodyPr/>
          <a:lstStyle/>
          <a:p>
            <a:pPr>
              <a:defRPr/>
            </a:pPr>
            <a:fld id="{09FA141E-78A8-49CC-A044-46B2C9096992}" type="slidenum">
              <a:rPr lang="en-US" smtClean="0">
                <a:ea typeface="ＭＳ Ｐゴシック"/>
              </a:rPr>
              <a:pPr>
                <a:defRPr/>
              </a:pPr>
              <a:t>8</a:t>
            </a:fld>
            <a:endParaRPr lang="en-US" sz="1400" smtClean="0">
              <a:solidFill>
                <a:schemeClr val="tx1"/>
              </a:solidFill>
              <a:ea typeface="ＭＳ Ｐゴシック"/>
            </a:endParaRPr>
          </a:p>
        </p:txBody>
      </p:sp>
      <p:sp>
        <p:nvSpPr>
          <p:cNvPr id="41987" name="AutoShape 7" descr="2Q=="/>
          <p:cNvSpPr>
            <a:spLocks noChangeAspect="1" noChangeArrowheads="1"/>
          </p:cNvSpPr>
          <p:nvPr/>
        </p:nvSpPr>
        <p:spPr bwMode="auto">
          <a:xfrm>
            <a:off x="3657600" y="2743200"/>
            <a:ext cx="1828800" cy="1371600"/>
          </a:xfrm>
          <a:prstGeom prst="rect">
            <a:avLst/>
          </a:prstGeom>
          <a:noFill/>
          <a:ln w="9525">
            <a:noFill/>
            <a:miter lim="800000"/>
            <a:headEnd/>
            <a:tailEnd/>
          </a:ln>
        </p:spPr>
        <p:txBody>
          <a:bodyPr/>
          <a:lstStyle/>
          <a:p>
            <a:endParaRPr lang="en-US"/>
          </a:p>
        </p:txBody>
      </p:sp>
      <p:pic>
        <p:nvPicPr>
          <p:cNvPr id="41988" name="Picture 9" descr="Goal"/>
          <p:cNvPicPr>
            <a:picLocks noChangeAspect="1" noChangeArrowheads="1"/>
          </p:cNvPicPr>
          <p:nvPr/>
        </p:nvPicPr>
        <p:blipFill>
          <a:blip r:embed="rId3"/>
          <a:srcRect/>
          <a:stretch>
            <a:fillRect/>
          </a:stretch>
        </p:blipFill>
        <p:spPr bwMode="auto">
          <a:xfrm>
            <a:off x="7183438" y="587375"/>
            <a:ext cx="1584325" cy="1458913"/>
          </a:xfrm>
          <a:prstGeom prst="rect">
            <a:avLst/>
          </a:prstGeom>
          <a:noFill/>
          <a:ln w="9525">
            <a:noFill/>
            <a:miter lim="800000"/>
            <a:headEnd/>
            <a:tailEnd/>
          </a:ln>
        </p:spPr>
      </p:pic>
      <p:sp>
        <p:nvSpPr>
          <p:cNvPr id="41989" name="Text Box 6"/>
          <p:cNvSpPr txBox="1">
            <a:spLocks noChangeArrowheads="1"/>
          </p:cNvSpPr>
          <p:nvPr/>
        </p:nvSpPr>
        <p:spPr bwMode="auto">
          <a:xfrm rot="10800000" flipV="1">
            <a:off x="269875" y="1201738"/>
            <a:ext cx="7259638" cy="2465387"/>
          </a:xfrm>
          <a:prstGeom prst="rect">
            <a:avLst/>
          </a:prstGeom>
          <a:noFill/>
          <a:ln w="9525">
            <a:noFill/>
            <a:miter lim="800000"/>
            <a:headEnd/>
            <a:tailEnd/>
          </a:ln>
          <a:effectLst>
            <a:prstShdw prst="shdw17" dist="17961" dir="2700000">
              <a:srgbClr val="005C81"/>
            </a:prstShdw>
          </a:effectLst>
        </p:spPr>
        <p:txBody>
          <a:bodyPr>
            <a:spAutoFit/>
          </a:bodyPr>
          <a:lstStyle/>
          <a:p>
            <a:pPr>
              <a:spcBef>
                <a:spcPct val="50000"/>
              </a:spcBef>
            </a:pPr>
            <a:r>
              <a:rPr lang="en-US"/>
              <a:t>The goal of refining the Move &amp; Leave processes is to ensure that the ITS department effectively and efficiently provides these services to </a:t>
            </a:r>
            <a:r>
              <a:rPr lang="en-US" i="1"/>
              <a:t>all</a:t>
            </a:r>
            <a:r>
              <a:rPr lang="en-US"/>
              <a:t> AW employees, contractors, and consultants in an efficient and effective manner.  </a:t>
            </a:r>
          </a:p>
          <a:p>
            <a:pPr>
              <a:spcBef>
                <a:spcPct val="50000"/>
              </a:spcBef>
            </a:pPr>
            <a:endParaRPr lang="en-US"/>
          </a:p>
        </p:txBody>
      </p:sp>
      <p:sp>
        <p:nvSpPr>
          <p:cNvPr id="41994" name="Text Box 10"/>
          <p:cNvSpPr txBox="1">
            <a:spLocks noChangeArrowheads="1"/>
          </p:cNvSpPr>
          <p:nvPr/>
        </p:nvSpPr>
        <p:spPr bwMode="auto">
          <a:xfrm>
            <a:off x="269875" y="3297238"/>
            <a:ext cx="8412163" cy="35607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r>
              <a:rPr lang="en-US" b="1"/>
              <a:t>Why is it Important?</a:t>
            </a:r>
          </a:p>
          <a:p>
            <a:r>
              <a:rPr lang="en-US"/>
              <a:t>The streamlined transition between interdependent events and the timely cooperation between departments are </a:t>
            </a:r>
            <a:r>
              <a:rPr lang="en-US" i="1"/>
              <a:t>essential</a:t>
            </a:r>
            <a:r>
              <a:rPr lang="en-US"/>
              <a:t> for the Move &amp; Leave processes to run efficiently.  </a:t>
            </a:r>
          </a:p>
          <a:p>
            <a:endParaRPr lang="en-US" i="1"/>
          </a:p>
          <a:p>
            <a:r>
              <a:rPr lang="en-US" i="1"/>
              <a:t>ITS’ goal is to provide streamlined procedures for handling both the Move and Leave processes.</a:t>
            </a:r>
            <a:endParaRPr lang="en-US"/>
          </a:p>
          <a:p>
            <a:endParaRPr lang="en-US"/>
          </a:p>
          <a:p>
            <a:pPr>
              <a:spcBef>
                <a:spcPct val="50000"/>
              </a:spcBef>
            </a:pPr>
            <a:endParaRPr lang="en-US"/>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mtClean="0"/>
              <a:t>The Desk Phone (in stock)</a:t>
            </a:r>
          </a:p>
        </p:txBody>
      </p:sp>
      <p:sp>
        <p:nvSpPr>
          <p:cNvPr id="301061" name="Text Box 5"/>
          <p:cNvSpPr txBox="1">
            <a:spLocks noChangeArrowheads="1"/>
          </p:cNvSpPr>
          <p:nvPr/>
        </p:nvSpPr>
        <p:spPr bwMode="auto">
          <a:xfrm>
            <a:off x="501650" y="2314575"/>
            <a:ext cx="7988300" cy="3378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t>In the Join and Move processes, NetCom’s main involvement concerns the system setup of the desk phone. In the Leave process, NetCom’s main involvement is de-provisioning the desk phone. </a:t>
            </a:r>
          </a:p>
          <a:p>
            <a:pPr>
              <a:spcBef>
                <a:spcPct val="50000"/>
              </a:spcBef>
              <a:defRPr/>
            </a:pPr>
            <a:r>
              <a:rPr lang="en-US"/>
              <a:t>The next few slides review the process flow and outline NetCom’s roles and responsibilities during the setup of an ‘in-stock’ desk phone.   </a:t>
            </a:r>
          </a:p>
          <a:p>
            <a:pPr>
              <a:spcBef>
                <a:spcPct val="50000"/>
              </a:spcBef>
              <a:defRPr/>
            </a:pPr>
            <a:endParaRPr lang="en-US"/>
          </a:p>
        </p:txBody>
      </p:sp>
      <p:sp>
        <p:nvSpPr>
          <p:cNvPr id="44035" name="Slide Number Placeholder 3"/>
          <p:cNvSpPr txBox="1">
            <a:spLocks noGrp="1"/>
          </p:cNvSpPr>
          <p:nvPr/>
        </p:nvSpPr>
        <p:spPr bwMode="auto">
          <a:xfrm>
            <a:off x="8534400" y="6553200"/>
            <a:ext cx="838200" cy="304800"/>
          </a:xfrm>
          <a:prstGeom prst="rect">
            <a:avLst/>
          </a:prstGeom>
          <a:noFill/>
          <a:ln w="9525">
            <a:noFill/>
            <a:miter lim="800000"/>
            <a:headEnd/>
            <a:tailEnd/>
          </a:ln>
        </p:spPr>
        <p:txBody>
          <a:bodyPr/>
          <a:lstStyle/>
          <a:p>
            <a:pPr algn="ctr" eaLnBrk="0" hangingPunct="0"/>
            <a:fld id="{81E0EE5A-59D2-45B9-B011-8F223BB7481C}" type="slidenum">
              <a:rPr lang="en-US" sz="1000">
                <a:solidFill>
                  <a:schemeClr val="bg1"/>
                </a:solidFill>
              </a:rPr>
              <a:pPr algn="ctr" eaLnBrk="0" hangingPunct="0"/>
              <a:t>9</a:t>
            </a:fld>
            <a:endParaRPr lang="en-US" sz="1400"/>
          </a:p>
        </p:txBody>
      </p:sp>
    </p:spTree>
  </p:cSld>
  <p:clrMapOvr>
    <a:masterClrMapping/>
  </p:clrMapOvr>
  <p:transition spd="med">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25_CORP">
  <a:themeElements>
    <a:clrScheme name="">
      <a:dk1>
        <a:srgbClr val="666666"/>
      </a:dk1>
      <a:lt1>
        <a:srgbClr val="FFFFFF"/>
      </a:lt1>
      <a:dk2>
        <a:srgbClr val="0066B3"/>
      </a:dk2>
      <a:lt2>
        <a:srgbClr val="979797"/>
      </a:lt2>
      <a:accent1>
        <a:srgbClr val="0099D7"/>
      </a:accent1>
      <a:accent2>
        <a:srgbClr val="A9BB85"/>
      </a:accent2>
      <a:accent3>
        <a:srgbClr val="FFFFFF"/>
      </a:accent3>
      <a:accent4>
        <a:srgbClr val="565656"/>
      </a:accent4>
      <a:accent5>
        <a:srgbClr val="AACAE8"/>
      </a:accent5>
      <a:accent6>
        <a:srgbClr val="99A978"/>
      </a:accent6>
      <a:hlink>
        <a:srgbClr val="54B948"/>
      </a:hlink>
      <a:folHlink>
        <a:srgbClr val="F78F2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125_CORP</Template>
  <TotalTime>22540</TotalTime>
  <Words>4166</Words>
  <Application>Microsoft Office PowerPoint</Application>
  <PresentationFormat>On-screen Show (4:3)</PresentationFormat>
  <Paragraphs>393</Paragraphs>
  <Slides>31</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ＭＳ Ｐゴシック</vt:lpstr>
      <vt:lpstr>Arial</vt:lpstr>
      <vt:lpstr>Arial Black</vt:lpstr>
      <vt:lpstr>Times New Roman</vt:lpstr>
      <vt:lpstr>Wingdings</vt:lpstr>
      <vt:lpstr>Zapf Dingbats</vt:lpstr>
      <vt:lpstr>125_CORP</vt:lpstr>
      <vt:lpstr>Visio</vt:lpstr>
      <vt:lpstr>Network Communications (NetCom) Move/Leave Training Webinar</vt:lpstr>
      <vt:lpstr>PowerPoint Presentation</vt:lpstr>
      <vt:lpstr>Network Communications (NetCom) Move/Leave Training Webinar Introduction </vt:lpstr>
      <vt:lpstr>Training Webinar Navigation Tips</vt:lpstr>
      <vt:lpstr>What You’ll Learn</vt:lpstr>
      <vt:lpstr>The AW Join Process (AKA On Boarding)</vt:lpstr>
      <vt:lpstr>Defining the Move &amp; Leave Processes</vt:lpstr>
      <vt:lpstr>The Goal </vt:lpstr>
      <vt:lpstr>The Desk Phone (in stock)</vt:lpstr>
      <vt:lpstr>Desk Phone (in Inventory) Flow</vt:lpstr>
      <vt:lpstr>Desk Phone in Inventory: Step-by-Step </vt:lpstr>
      <vt:lpstr> Desk Phone in Inventory</vt:lpstr>
      <vt:lpstr>Desk Phone in Inventory</vt:lpstr>
      <vt:lpstr>Desk Phone in Inventory</vt:lpstr>
      <vt:lpstr>Desk Phone in Inventory</vt:lpstr>
      <vt:lpstr>Desk Phone in Inventory</vt:lpstr>
      <vt:lpstr>Desk Phone in Inventory</vt:lpstr>
      <vt:lpstr>Desk Phone in Inventory</vt:lpstr>
      <vt:lpstr>The Target – 2 Days</vt:lpstr>
      <vt:lpstr>The Desk Phone (not in stock)</vt:lpstr>
      <vt:lpstr>PowerPoint Presentation</vt:lpstr>
      <vt:lpstr>Desk Phone not in Inventory: Step-By-Step</vt:lpstr>
      <vt:lpstr>Desk Phone not in Inventory (con’t)</vt:lpstr>
      <vt:lpstr>The Target – 15 Days</vt:lpstr>
      <vt:lpstr>The Leave Process</vt:lpstr>
      <vt:lpstr>The Leave Process Flow</vt:lpstr>
      <vt:lpstr>The Desk Phone Leave Process: Step-By-Step</vt:lpstr>
      <vt:lpstr>The Desk Phone Leave Process: Step-By-Step</vt:lpstr>
      <vt:lpstr>Benefits of the ‘New’ Move and Leave Processes</vt:lpstr>
      <vt:lpstr>NetCom Move/Leave Training Presentation</vt:lpstr>
      <vt:lpstr>Resources Post Training Support</vt:lpstr>
    </vt:vector>
  </TitlesOfParts>
  <Manager>Rob Crump</Manager>
  <Company>American Water Works Company,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NetComm Move &amp; Leave Webinar</dc:title>
  <dc:subject>Join Move Leave Training Materials</dc:subject>
  <dc:creator>Leslie C. Wood</dc:creator>
  <cp:lastModifiedBy>lesliewood</cp:lastModifiedBy>
  <cp:revision>1652</cp:revision>
  <cp:lastPrinted>2008-03-05T15:16:12Z</cp:lastPrinted>
  <dcterms:created xsi:type="dcterms:W3CDTF">2011-04-06T21:13:21Z</dcterms:created>
  <dcterms:modified xsi:type="dcterms:W3CDTF">2017-03-07T18:12:09Z</dcterms:modified>
  <cp:category>Training Materials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0x010100D596D062ABA4B940833B057006081467</vt:lpwstr>
  </property>
</Properties>
</file>