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14" r:id="rId2"/>
    <p:sldId id="256" r:id="rId3"/>
    <p:sldId id="315" r:id="rId4"/>
    <p:sldId id="320" r:id="rId5"/>
    <p:sldId id="257" r:id="rId6"/>
    <p:sldId id="308" r:id="rId7"/>
    <p:sldId id="331" r:id="rId8"/>
    <p:sldId id="330" r:id="rId9"/>
    <p:sldId id="342" r:id="rId10"/>
    <p:sldId id="335" r:id="rId11"/>
    <p:sldId id="332" r:id="rId12"/>
    <p:sldId id="324" r:id="rId13"/>
    <p:sldId id="333" r:id="rId14"/>
    <p:sldId id="334" r:id="rId15"/>
    <p:sldId id="341" r:id="rId16"/>
    <p:sldId id="259" r:id="rId17"/>
    <p:sldId id="307" r:id="rId18"/>
    <p:sldId id="319" r:id="rId19"/>
    <p:sldId id="305" r:id="rId20"/>
    <p:sldId id="343" r:id="rId21"/>
    <p:sldId id="344" r:id="rId22"/>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Think About It" id="{562F9792-175C-4AD5-9B13-53FD51A75E3B}">
          <p14:sldIdLst>
            <p14:sldId id="314"/>
          </p14:sldIdLst>
        </p14:section>
        <p14:section name="Cover Slide" id="{F810F147-6B11-4C31-AB18-5A15A0ABDF6F}">
          <p14:sldIdLst>
            <p14:sldId id="256"/>
          </p14:sldIdLst>
        </p14:section>
        <p14:section name="Course Guidelines" id="{AD4D7CC4-0DCE-45D1-9176-923AB369B2E4}">
          <p14:sldIdLst>
            <p14:sldId id="315"/>
          </p14:sldIdLst>
        </p14:section>
        <p14:section name="Before We Begin" id="{5D059E5A-C946-4392-807D-D64D3B34DEE8}">
          <p14:sldIdLst>
            <p14:sldId id="320"/>
          </p14:sldIdLst>
        </p14:section>
        <p14:section name="Purpose" id="{BD44DB82-5B55-4E99-BA90-9879785A7B9F}">
          <p14:sldIdLst>
            <p14:sldId id="257"/>
          </p14:sldIdLst>
        </p14:section>
        <p14:section name="Objectives" id="{29AE34B0-41B5-4DC9-BC24-D04675CAF6B0}">
          <p14:sldIdLst>
            <p14:sldId id="308"/>
          </p14:sldIdLst>
        </p14:section>
        <p14:section name="Bus Overview" id="{2FD9D66A-1B9F-4610-8F9C-9874D93D2EBD}">
          <p14:sldIdLst>
            <p14:sldId id="331"/>
          </p14:sldIdLst>
        </p14:section>
        <p14:section name="Bus Tie Overview" id="{4737B351-88A8-4B61-8F9E-6DF178CC4333}">
          <p14:sldIdLst>
            <p14:sldId id="330"/>
          </p14:sldIdLst>
        </p14:section>
        <p14:section name="Testing Protective Relays" id="{C8BFA852-24B4-4229-BA01-C62981560820}">
          <p14:sldIdLst>
            <p14:sldId id="342"/>
          </p14:sldIdLst>
        </p14:section>
        <p14:section name="DC Relay Circuit Ring Out Test" id="{519B1DC4-D8A9-451B-9C4C-4CC4BCB33B84}">
          <p14:sldIdLst>
            <p14:sldId id="335"/>
          </p14:sldIdLst>
        </p14:section>
        <p14:section name="CT Network Tests" id="{0F508ED7-D8DC-4466-857C-B54D735C40CA}">
          <p14:sldIdLst>
            <p14:sldId id="332"/>
            <p14:sldId id="324"/>
            <p14:sldId id="333"/>
            <p14:sldId id="334"/>
          </p14:sldIdLst>
        </p14:section>
        <p14:section name="Service Testing" id="{6D8A0202-8BA3-40B0-9B3C-01C07A455BE2}">
          <p14:sldIdLst>
            <p14:sldId id="341"/>
          </p14:sldIdLst>
        </p14:section>
        <p14:section name="Summary" id="{A575CDD2-FC81-43E5-949C-6D7D36187603}">
          <p14:sldIdLst>
            <p14:sldId id="259"/>
          </p14:sldIdLst>
        </p14:section>
        <p14:section name="Any Questions?" id="{D01B9C2A-988B-44CD-AF98-6B5EF8AB8DA4}">
          <p14:sldIdLst>
            <p14:sldId id="307"/>
          </p14:sldIdLst>
        </p14:section>
        <p14:section name="Think About It: Answer" id="{79BA4F35-B98F-45EA-92D6-6CF886B41F72}">
          <p14:sldIdLst>
            <p14:sldId id="319"/>
          </p14:sldIdLst>
        </p14:section>
        <p14:section name="Terminology" id="{1B2CBDAC-7385-4959-AB66-1DFB0A4C73A6}">
          <p14:sldIdLst>
            <p14:sldId id="305"/>
            <p14:sldId id="343"/>
            <p14:sldId id="344"/>
          </p14:sldIdLst>
        </p14:section>
      </p14:sectionLst>
    </p:ext>
    <p:ext uri="{EFAFB233-063F-42B5-8137-9DF3F51BA10A}">
      <p15:sldGuideLst xmlns:p15="http://schemas.microsoft.com/office/powerpoint/2012/main">
        <p15:guide id="1" orient="horz" pos="4032">
          <p15:clr>
            <a:srgbClr val="A4A3A4"/>
          </p15:clr>
        </p15:guide>
        <p15:guide id="2" orient="horz" pos="432">
          <p15:clr>
            <a:srgbClr val="A4A3A4"/>
          </p15:clr>
        </p15:guide>
        <p15:guide id="3" orient="horz" pos="212">
          <p15:clr>
            <a:srgbClr val="A4A3A4"/>
          </p15:clr>
        </p15:guide>
        <p15:guide id="4" orient="horz" pos="3848">
          <p15:clr>
            <a:srgbClr val="A4A3A4"/>
          </p15:clr>
        </p15:guide>
        <p15:guide id="5" pos="4861">
          <p15:clr>
            <a:srgbClr val="A4A3A4"/>
          </p15:clr>
        </p15:guide>
        <p15:guide id="6" pos="5472">
          <p15:clr>
            <a:srgbClr val="A4A3A4"/>
          </p15:clr>
        </p15:guide>
        <p15:guide id="7" pos="1656">
          <p15:clr>
            <a:srgbClr val="A4A3A4"/>
          </p15:clr>
        </p15:guide>
        <p15:guide id="8" pos="374">
          <p15:clr>
            <a:srgbClr val="A4A3A4"/>
          </p15:clr>
        </p15:guide>
        <p15:guide id="9" pos="462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od, Leslie:(Contractor - PECO)" initials="WL-P" lastIdx="22" clrIdx="0"/>
  <p:cmAuthor id="1" name="Eddy, William M:(PECO)" initials="EWM" lastIdx="7" clrIdx="1"/>
  <p:cmAuthor id="2" name="Wood, Leslie:(Contractor - PECO)" initials="LCW" lastIdx="23" clrIdx="2"/>
  <p:cmAuthor id="3" name="Tolvaisa, Denise M:(PECO)" initials="TD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2C5"/>
    <a:srgbClr val="0080C2"/>
    <a:srgbClr val="CCECFF"/>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9" autoAdjust="0"/>
    <p:restoredTop sz="83019" autoAdjust="0"/>
  </p:normalViewPr>
  <p:slideViewPr>
    <p:cSldViewPr>
      <p:cViewPr varScale="1">
        <p:scale>
          <a:sx n="76" d="100"/>
          <a:sy n="76" d="100"/>
        </p:scale>
        <p:origin x="1344" y="96"/>
      </p:cViewPr>
      <p:guideLst>
        <p:guide orient="horz" pos="4032"/>
        <p:guide orient="horz" pos="432"/>
        <p:guide orient="horz" pos="212"/>
        <p:guide orient="horz" pos="3848"/>
        <p:guide pos="4861"/>
        <p:guide pos="5472"/>
        <p:guide pos="1656"/>
        <p:guide pos="374"/>
        <p:guide pos="4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16"/>
    </p:cViewPr>
  </p:sorterViewPr>
  <p:notesViewPr>
    <p:cSldViewPr>
      <p:cViewPr varScale="1">
        <p:scale>
          <a:sx n="55" d="100"/>
          <a:sy n="55" d="100"/>
        </p:scale>
        <p:origin x="-185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10T09:40:19.694" idx="22">
    <p:pos x="3688" y="1678"/>
    <p:text>ask Mark whatv a primary backup is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2"/>
            <a:ext cx="3042057" cy="466417"/>
          </a:xfrm>
          <a:prstGeom prst="rect">
            <a:avLst/>
          </a:prstGeom>
          <a:noFill/>
          <a:ln w="9525">
            <a:noFill/>
            <a:miter lim="800000"/>
            <a:headEnd/>
            <a:tailEnd/>
          </a:ln>
          <a:effectLst/>
        </p:spPr>
        <p:txBody>
          <a:bodyPr vert="horz" wrap="square" lIns="93309" tIns="46655" rIns="93309" bIns="46655" numCol="1" anchor="t" anchorCtr="0" compatLnSpc="1">
            <a:prstTxWarp prst="textNoShape">
              <a:avLst/>
            </a:prstTxWarp>
          </a:bodyPr>
          <a:lstStyle>
            <a:lvl1pPr defTabSz="933238">
              <a:defRPr sz="1200">
                <a:latin typeface="Times New Roman" charset="0"/>
              </a:defRPr>
            </a:lvl1pPr>
          </a:lstStyle>
          <a:p>
            <a:pPr>
              <a:defRPr/>
            </a:pPr>
            <a:endParaRPr lang="en-US" dirty="0"/>
          </a:p>
        </p:txBody>
      </p:sp>
      <p:sp>
        <p:nvSpPr>
          <p:cNvPr id="10243" name="Rectangle 3"/>
          <p:cNvSpPr>
            <a:spLocks noGrp="1" noChangeArrowheads="1"/>
          </p:cNvSpPr>
          <p:nvPr>
            <p:ph type="dt" sz="quarter" idx="1"/>
          </p:nvPr>
        </p:nvSpPr>
        <p:spPr bwMode="auto">
          <a:xfrm>
            <a:off x="3981044" y="2"/>
            <a:ext cx="3042057" cy="466417"/>
          </a:xfrm>
          <a:prstGeom prst="rect">
            <a:avLst/>
          </a:prstGeom>
          <a:noFill/>
          <a:ln w="9525">
            <a:noFill/>
            <a:miter lim="800000"/>
            <a:headEnd/>
            <a:tailEnd/>
          </a:ln>
          <a:effectLst/>
        </p:spPr>
        <p:txBody>
          <a:bodyPr vert="horz" wrap="square" lIns="93309" tIns="46655" rIns="93309" bIns="46655" numCol="1" anchor="t" anchorCtr="0" compatLnSpc="1">
            <a:prstTxWarp prst="textNoShape">
              <a:avLst/>
            </a:prstTxWarp>
          </a:bodyPr>
          <a:lstStyle>
            <a:lvl1pPr algn="r" defTabSz="933238">
              <a:defRPr sz="1200">
                <a:latin typeface="Times New Roman" charset="0"/>
              </a:defRPr>
            </a:lvl1pPr>
          </a:lstStyle>
          <a:p>
            <a:pPr>
              <a:defRPr/>
            </a:pPr>
            <a:endParaRPr lang="en-US" dirty="0"/>
          </a:p>
        </p:txBody>
      </p:sp>
      <p:sp>
        <p:nvSpPr>
          <p:cNvPr id="10244" name="Rectangle 4"/>
          <p:cNvSpPr>
            <a:spLocks noGrp="1" noChangeArrowheads="1"/>
          </p:cNvSpPr>
          <p:nvPr>
            <p:ph type="ftr" sz="quarter" idx="2"/>
          </p:nvPr>
        </p:nvSpPr>
        <p:spPr bwMode="auto">
          <a:xfrm>
            <a:off x="0" y="8842684"/>
            <a:ext cx="3042057" cy="466416"/>
          </a:xfrm>
          <a:prstGeom prst="rect">
            <a:avLst/>
          </a:prstGeom>
          <a:noFill/>
          <a:ln w="9525">
            <a:noFill/>
            <a:miter lim="800000"/>
            <a:headEnd/>
            <a:tailEnd/>
          </a:ln>
          <a:effectLst/>
        </p:spPr>
        <p:txBody>
          <a:bodyPr vert="horz" wrap="square" lIns="93309" tIns="46655" rIns="93309" bIns="46655" numCol="1" anchor="b" anchorCtr="0" compatLnSpc="1">
            <a:prstTxWarp prst="textNoShape">
              <a:avLst/>
            </a:prstTxWarp>
          </a:bodyPr>
          <a:lstStyle>
            <a:lvl1pPr defTabSz="933238">
              <a:defRPr sz="1200">
                <a:latin typeface="Times New Roman" charset="0"/>
              </a:defRPr>
            </a:lvl1pPr>
          </a:lstStyle>
          <a:p>
            <a:pPr>
              <a:defRPr/>
            </a:pPr>
            <a:endParaRPr lang="en-US" dirty="0"/>
          </a:p>
        </p:txBody>
      </p:sp>
      <p:sp>
        <p:nvSpPr>
          <p:cNvPr id="10245" name="Rectangle 5"/>
          <p:cNvSpPr>
            <a:spLocks noGrp="1" noChangeArrowheads="1"/>
          </p:cNvSpPr>
          <p:nvPr>
            <p:ph type="sldNum" sz="quarter" idx="3"/>
          </p:nvPr>
        </p:nvSpPr>
        <p:spPr bwMode="auto">
          <a:xfrm>
            <a:off x="3981044" y="8842684"/>
            <a:ext cx="3042057" cy="466416"/>
          </a:xfrm>
          <a:prstGeom prst="rect">
            <a:avLst/>
          </a:prstGeom>
          <a:noFill/>
          <a:ln w="9525">
            <a:noFill/>
            <a:miter lim="800000"/>
            <a:headEnd/>
            <a:tailEnd/>
          </a:ln>
          <a:effectLst/>
        </p:spPr>
        <p:txBody>
          <a:bodyPr vert="horz" wrap="square" lIns="93309" tIns="46655" rIns="93309" bIns="46655" numCol="1" anchor="b" anchorCtr="0" compatLnSpc="1">
            <a:prstTxWarp prst="textNoShape">
              <a:avLst/>
            </a:prstTxWarp>
          </a:bodyPr>
          <a:lstStyle>
            <a:lvl1pPr algn="r" defTabSz="933238">
              <a:defRPr sz="1200">
                <a:latin typeface="Times New Roman" charset="0"/>
              </a:defRPr>
            </a:lvl1pPr>
          </a:lstStyle>
          <a:p>
            <a:pPr>
              <a:defRPr/>
            </a:pPr>
            <a:fld id="{2B9CEEB8-90A7-43EE-8EB8-1D39E748EAC1}" type="slidenum">
              <a:rPr lang="en-US"/>
              <a:pPr>
                <a:defRPr/>
              </a:pPr>
              <a:t>‹#›</a:t>
            </a:fld>
            <a:endParaRPr lang="en-US" dirty="0"/>
          </a:p>
        </p:txBody>
      </p:sp>
    </p:spTree>
    <p:extLst>
      <p:ext uri="{BB962C8B-B14F-4D97-AF65-F5344CB8AC3E}">
        <p14:creationId xmlns:p14="http://schemas.microsoft.com/office/powerpoint/2010/main" val="4293251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42057" cy="466417"/>
          </a:xfrm>
          <a:prstGeom prst="rect">
            <a:avLst/>
          </a:prstGeom>
          <a:noFill/>
          <a:ln w="9525">
            <a:noFill/>
            <a:miter lim="800000"/>
            <a:headEnd/>
            <a:tailEnd/>
          </a:ln>
          <a:effectLst/>
        </p:spPr>
        <p:txBody>
          <a:bodyPr vert="horz" wrap="square" lIns="93309" tIns="46655" rIns="93309" bIns="46655" numCol="1" anchor="t" anchorCtr="0" compatLnSpc="1">
            <a:prstTxWarp prst="textNoShape">
              <a:avLst/>
            </a:prstTxWarp>
          </a:bodyPr>
          <a:lstStyle>
            <a:lvl1pPr defTabSz="933238">
              <a:defRPr sz="1200">
                <a:latin typeface="Times New Roman" charset="0"/>
              </a:defRPr>
            </a:lvl1pPr>
          </a:lstStyle>
          <a:p>
            <a:pPr>
              <a:defRPr/>
            </a:pPr>
            <a:endParaRPr lang="en-US" dirty="0"/>
          </a:p>
        </p:txBody>
      </p:sp>
      <p:sp>
        <p:nvSpPr>
          <p:cNvPr id="3075" name="Rectangle 3"/>
          <p:cNvSpPr>
            <a:spLocks noGrp="1" noChangeArrowheads="1"/>
          </p:cNvSpPr>
          <p:nvPr>
            <p:ph type="dt" idx="1"/>
          </p:nvPr>
        </p:nvSpPr>
        <p:spPr bwMode="auto">
          <a:xfrm>
            <a:off x="3981044" y="2"/>
            <a:ext cx="3042057" cy="466417"/>
          </a:xfrm>
          <a:prstGeom prst="rect">
            <a:avLst/>
          </a:prstGeom>
          <a:noFill/>
          <a:ln w="9525">
            <a:noFill/>
            <a:miter lim="800000"/>
            <a:headEnd/>
            <a:tailEnd/>
          </a:ln>
          <a:effectLst/>
        </p:spPr>
        <p:txBody>
          <a:bodyPr vert="horz" wrap="square" lIns="93309" tIns="46655" rIns="93309" bIns="46655" numCol="1" anchor="t" anchorCtr="0" compatLnSpc="1">
            <a:prstTxWarp prst="textNoShape">
              <a:avLst/>
            </a:prstTxWarp>
          </a:bodyPr>
          <a:lstStyle>
            <a:lvl1pPr algn="r" defTabSz="933238">
              <a:defRPr sz="1200">
                <a:latin typeface="Times New Roman" charset="0"/>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7379" y="4422144"/>
            <a:ext cx="5148344" cy="4189736"/>
          </a:xfrm>
          <a:prstGeom prst="rect">
            <a:avLst/>
          </a:prstGeom>
          <a:noFill/>
          <a:ln w="9525">
            <a:noFill/>
            <a:miter lim="800000"/>
            <a:headEnd/>
            <a:tailEnd/>
          </a:ln>
          <a:effectLst/>
        </p:spPr>
        <p:txBody>
          <a:bodyPr vert="horz" wrap="square" lIns="93309" tIns="46655" rIns="93309" bIns="46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684"/>
            <a:ext cx="3042057" cy="466416"/>
          </a:xfrm>
          <a:prstGeom prst="rect">
            <a:avLst/>
          </a:prstGeom>
          <a:noFill/>
          <a:ln w="9525">
            <a:noFill/>
            <a:miter lim="800000"/>
            <a:headEnd/>
            <a:tailEnd/>
          </a:ln>
          <a:effectLst/>
        </p:spPr>
        <p:txBody>
          <a:bodyPr vert="horz" wrap="square" lIns="93309" tIns="46655" rIns="93309" bIns="46655" numCol="1" anchor="b" anchorCtr="0" compatLnSpc="1">
            <a:prstTxWarp prst="textNoShape">
              <a:avLst/>
            </a:prstTxWarp>
          </a:bodyPr>
          <a:lstStyle>
            <a:lvl1pPr defTabSz="933238">
              <a:defRPr sz="1200">
                <a:latin typeface="Times New Roman" charset="0"/>
              </a:defRPr>
            </a:lvl1pPr>
          </a:lstStyle>
          <a:p>
            <a:pPr>
              <a:defRPr/>
            </a:pPr>
            <a:endParaRPr lang="en-US" dirty="0"/>
          </a:p>
        </p:txBody>
      </p:sp>
      <p:sp>
        <p:nvSpPr>
          <p:cNvPr id="3079" name="Rectangle 7"/>
          <p:cNvSpPr>
            <a:spLocks noGrp="1" noChangeArrowheads="1"/>
          </p:cNvSpPr>
          <p:nvPr>
            <p:ph type="sldNum" sz="quarter" idx="5"/>
          </p:nvPr>
        </p:nvSpPr>
        <p:spPr bwMode="auto">
          <a:xfrm>
            <a:off x="3981044" y="8842684"/>
            <a:ext cx="3042057" cy="466416"/>
          </a:xfrm>
          <a:prstGeom prst="rect">
            <a:avLst/>
          </a:prstGeom>
          <a:noFill/>
          <a:ln w="9525">
            <a:noFill/>
            <a:miter lim="800000"/>
            <a:headEnd/>
            <a:tailEnd/>
          </a:ln>
          <a:effectLst/>
        </p:spPr>
        <p:txBody>
          <a:bodyPr vert="horz" wrap="square" lIns="93309" tIns="46655" rIns="93309" bIns="46655" numCol="1" anchor="b" anchorCtr="0" compatLnSpc="1">
            <a:prstTxWarp prst="textNoShape">
              <a:avLst/>
            </a:prstTxWarp>
          </a:bodyPr>
          <a:lstStyle>
            <a:lvl1pPr algn="r" defTabSz="933238">
              <a:defRPr sz="1200">
                <a:latin typeface="Times New Roman" charset="0"/>
              </a:defRPr>
            </a:lvl1pPr>
          </a:lstStyle>
          <a:p>
            <a:pPr>
              <a:defRPr/>
            </a:pPr>
            <a:fld id="{867ED3E7-BE30-415B-A77C-DB6A92EB24A7}" type="slidenum">
              <a:rPr lang="en-US"/>
              <a:pPr>
                <a:defRPr/>
              </a:pPr>
              <a:t>‹#›</a:t>
            </a:fld>
            <a:endParaRPr lang="en-US" dirty="0"/>
          </a:p>
        </p:txBody>
      </p:sp>
    </p:spTree>
    <p:extLst>
      <p:ext uri="{BB962C8B-B14F-4D97-AF65-F5344CB8AC3E}">
        <p14:creationId xmlns:p14="http://schemas.microsoft.com/office/powerpoint/2010/main" val="74242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3</a:t>
            </a:fld>
            <a:endParaRPr lang="en-US" dirty="0"/>
          </a:p>
        </p:txBody>
      </p:sp>
    </p:spTree>
    <p:extLst>
      <p:ext uri="{BB962C8B-B14F-4D97-AF65-F5344CB8AC3E}">
        <p14:creationId xmlns:p14="http://schemas.microsoft.com/office/powerpoint/2010/main" val="407823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Transformers</a:t>
            </a:r>
            <a:r>
              <a:rPr lang="en-US" baseline="0" dirty="0" smtClean="0"/>
              <a:t> </a:t>
            </a:r>
            <a:r>
              <a:rPr lang="en-US" dirty="0" smtClean="0"/>
              <a:t>get ‘wet’ when switch gears go</a:t>
            </a:r>
            <a:r>
              <a:rPr lang="en-US" baseline="0" dirty="0" smtClean="0"/>
              <a:t> bad allowing rain to get in; when heaters break condensation forms and wets the transformers.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12</a:t>
            </a:fld>
            <a:endParaRPr lang="en-US" dirty="0"/>
          </a:p>
        </p:txBody>
      </p:sp>
    </p:spTree>
    <p:extLst>
      <p:ext uri="{BB962C8B-B14F-4D97-AF65-F5344CB8AC3E}">
        <p14:creationId xmlns:p14="http://schemas.microsoft.com/office/powerpoint/2010/main" val="277251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sng" kern="1200" baseline="30000" dirty="0" smtClean="0">
              <a:solidFill>
                <a:schemeClr val="tx1"/>
              </a:solidFill>
              <a:effectLst/>
              <a:latin typeface="Times New Roman" charset="0"/>
              <a:ea typeface="+mn-ea"/>
              <a:cs typeface="+mn-cs"/>
            </a:endParaRPr>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13</a:t>
            </a:fld>
            <a:endParaRPr lang="en-US" dirty="0"/>
          </a:p>
        </p:txBody>
      </p:sp>
    </p:spTree>
    <p:extLst>
      <p:ext uri="{BB962C8B-B14F-4D97-AF65-F5344CB8AC3E}">
        <p14:creationId xmlns:p14="http://schemas.microsoft.com/office/powerpoint/2010/main" val="2176229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14</a:t>
            </a:fld>
            <a:endParaRPr lang="en-US" dirty="0"/>
          </a:p>
        </p:txBody>
      </p:sp>
    </p:spTree>
    <p:extLst>
      <p:ext uri="{BB962C8B-B14F-4D97-AF65-F5344CB8AC3E}">
        <p14:creationId xmlns:p14="http://schemas.microsoft.com/office/powerpoint/2010/main" val="276827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mouse to begin animation.</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16</a:t>
            </a:fld>
            <a:endParaRPr lang="en-US" dirty="0"/>
          </a:p>
        </p:txBody>
      </p:sp>
    </p:spTree>
    <p:extLst>
      <p:ext uri="{BB962C8B-B14F-4D97-AF65-F5344CB8AC3E}">
        <p14:creationId xmlns:p14="http://schemas.microsoft.com/office/powerpoint/2010/main" val="3645851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mouse to begin animation.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17</a:t>
            </a:fld>
            <a:endParaRPr lang="en-US" dirty="0"/>
          </a:p>
        </p:txBody>
      </p:sp>
    </p:spTree>
    <p:extLst>
      <p:ext uri="{BB962C8B-B14F-4D97-AF65-F5344CB8AC3E}">
        <p14:creationId xmlns:p14="http://schemas.microsoft.com/office/powerpoint/2010/main" val="198785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the mouse to begin animation.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18</a:t>
            </a:fld>
            <a:endParaRPr lang="en-US" dirty="0"/>
          </a:p>
        </p:txBody>
      </p:sp>
    </p:spTree>
    <p:extLst>
      <p:ext uri="{BB962C8B-B14F-4D97-AF65-F5344CB8AC3E}">
        <p14:creationId xmlns:p14="http://schemas.microsoft.com/office/powerpoint/2010/main" val="226125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begin animation. Each topic (graphic</a:t>
            </a:r>
            <a:r>
              <a:rPr lang="en-US" baseline="0" dirty="0" smtClean="0"/>
              <a:t> and text box) floats in (chronologically) upon the click of the mouse</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4</a:t>
            </a:fld>
            <a:endParaRPr lang="en-US" dirty="0"/>
          </a:p>
        </p:txBody>
      </p:sp>
    </p:spTree>
    <p:extLst>
      <p:ext uri="{BB962C8B-B14F-4D97-AF65-F5344CB8AC3E}">
        <p14:creationId xmlns:p14="http://schemas.microsoft.com/office/powerpoint/2010/main" val="263340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start</a:t>
            </a:r>
            <a:r>
              <a:rPr lang="en-US" baseline="0" dirty="0" smtClean="0"/>
              <a:t> animation (the professor teeters)</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5</a:t>
            </a:fld>
            <a:endParaRPr lang="en-US" dirty="0"/>
          </a:p>
        </p:txBody>
      </p:sp>
    </p:spTree>
    <p:extLst>
      <p:ext uri="{BB962C8B-B14F-4D97-AF65-F5344CB8AC3E}">
        <p14:creationId xmlns:p14="http://schemas.microsoft.com/office/powerpoint/2010/main" val="107083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to begin the animation. The graphic of the target teeters.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6</a:t>
            </a:fld>
            <a:endParaRPr lang="en-US" dirty="0"/>
          </a:p>
        </p:txBody>
      </p:sp>
    </p:spTree>
    <p:extLst>
      <p:ext uri="{BB962C8B-B14F-4D97-AF65-F5344CB8AC3E}">
        <p14:creationId xmlns:p14="http://schemas.microsoft.com/office/powerpoint/2010/main" val="38230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charset="0"/>
                <a:ea typeface="+mn-ea"/>
                <a:cs typeface="+mn-cs"/>
              </a:rPr>
              <a:t>In an electric power system, a </a:t>
            </a:r>
            <a:r>
              <a:rPr lang="en-US" sz="1200" b="1" i="0" kern="1200" dirty="0" smtClean="0">
                <a:solidFill>
                  <a:schemeClr val="tx1"/>
                </a:solidFill>
                <a:effectLst/>
                <a:latin typeface="Times New Roman" charset="0"/>
                <a:ea typeface="+mn-ea"/>
                <a:cs typeface="+mn-cs"/>
              </a:rPr>
              <a:t>fault</a:t>
            </a:r>
            <a:r>
              <a:rPr lang="en-US" sz="1200" b="0" i="0" kern="1200" dirty="0" smtClean="0">
                <a:solidFill>
                  <a:schemeClr val="tx1"/>
                </a:solidFill>
                <a:effectLst/>
                <a:latin typeface="Times New Roman" charset="0"/>
                <a:ea typeface="+mn-ea"/>
                <a:cs typeface="+mn-cs"/>
              </a:rPr>
              <a:t> or </a:t>
            </a:r>
            <a:r>
              <a:rPr lang="en-US" sz="1200" b="1" i="0" kern="1200" dirty="0" smtClean="0">
                <a:solidFill>
                  <a:schemeClr val="tx1"/>
                </a:solidFill>
                <a:effectLst/>
                <a:latin typeface="Times New Roman" charset="0"/>
                <a:ea typeface="+mn-ea"/>
                <a:cs typeface="+mn-cs"/>
              </a:rPr>
              <a:t>fault current</a:t>
            </a:r>
            <a:r>
              <a:rPr lang="en-US" sz="1200" b="0" i="0" kern="1200" dirty="0" smtClean="0">
                <a:solidFill>
                  <a:schemeClr val="tx1"/>
                </a:solidFill>
                <a:effectLst/>
                <a:latin typeface="Times New Roman" charset="0"/>
                <a:ea typeface="+mn-ea"/>
                <a:cs typeface="+mn-cs"/>
              </a:rPr>
              <a:t> is any abnormal electric </a:t>
            </a:r>
            <a:r>
              <a:rPr lang="en-US" sz="1200" b="1" i="0" kern="1200" dirty="0" smtClean="0">
                <a:solidFill>
                  <a:schemeClr val="tx1"/>
                </a:solidFill>
                <a:effectLst/>
                <a:latin typeface="Times New Roman" charset="0"/>
                <a:ea typeface="+mn-ea"/>
                <a:cs typeface="+mn-cs"/>
              </a:rPr>
              <a:t>current</a:t>
            </a:r>
            <a:r>
              <a:rPr lang="en-US" sz="1200" b="0" i="0" kern="1200" dirty="0" smtClean="0">
                <a:solidFill>
                  <a:schemeClr val="tx1"/>
                </a:solidFill>
                <a:effectLst/>
                <a:latin typeface="Times New Roman" charset="0"/>
                <a:ea typeface="+mn-ea"/>
                <a:cs typeface="+mn-cs"/>
              </a:rPr>
              <a:t>. For example, a </a:t>
            </a:r>
            <a:r>
              <a:rPr lang="en-US" sz="1200" b="1" i="0" kern="1200" dirty="0" smtClean="0">
                <a:solidFill>
                  <a:schemeClr val="tx1"/>
                </a:solidFill>
                <a:effectLst/>
                <a:latin typeface="Times New Roman" charset="0"/>
                <a:ea typeface="+mn-ea"/>
                <a:cs typeface="+mn-cs"/>
              </a:rPr>
              <a:t>short circuit</a:t>
            </a:r>
            <a:r>
              <a:rPr lang="en-US" sz="1200" b="0" i="0" kern="1200" dirty="0" smtClean="0">
                <a:solidFill>
                  <a:schemeClr val="tx1"/>
                </a:solidFill>
                <a:effectLst/>
                <a:latin typeface="Times New Roman" charset="0"/>
                <a:ea typeface="+mn-ea"/>
                <a:cs typeface="+mn-cs"/>
              </a:rPr>
              <a:t> is a </a:t>
            </a:r>
            <a:r>
              <a:rPr lang="en-US" sz="1200" b="1" i="0" kern="1200" dirty="0" smtClean="0">
                <a:solidFill>
                  <a:schemeClr val="tx1"/>
                </a:solidFill>
                <a:effectLst/>
                <a:latin typeface="Times New Roman" charset="0"/>
                <a:ea typeface="+mn-ea"/>
                <a:cs typeface="+mn-cs"/>
              </a:rPr>
              <a:t>fault</a:t>
            </a:r>
            <a:r>
              <a:rPr lang="en-US" sz="1200" b="0" i="0" kern="1200" dirty="0" smtClean="0">
                <a:solidFill>
                  <a:schemeClr val="tx1"/>
                </a:solidFill>
                <a:effectLst/>
                <a:latin typeface="Times New Roman" charset="0"/>
                <a:ea typeface="+mn-ea"/>
                <a:cs typeface="+mn-cs"/>
              </a:rPr>
              <a:t> in which </a:t>
            </a:r>
            <a:r>
              <a:rPr lang="en-US" sz="1200" b="1" i="0" kern="1200" dirty="0" smtClean="0">
                <a:solidFill>
                  <a:schemeClr val="tx1"/>
                </a:solidFill>
                <a:effectLst/>
                <a:latin typeface="Times New Roman" charset="0"/>
                <a:ea typeface="+mn-ea"/>
                <a:cs typeface="+mn-cs"/>
              </a:rPr>
              <a:t>current </a:t>
            </a:r>
            <a:r>
              <a:rPr lang="en-US" sz="1200" b="0" i="0" kern="1200" dirty="0" smtClean="0">
                <a:solidFill>
                  <a:schemeClr val="tx1"/>
                </a:solidFill>
                <a:effectLst/>
                <a:latin typeface="Times New Roman" charset="0"/>
                <a:ea typeface="+mn-ea"/>
                <a:cs typeface="+mn-cs"/>
              </a:rPr>
              <a:t>bypasses the normal load. An open-circuit </a:t>
            </a:r>
            <a:r>
              <a:rPr lang="en-US" sz="1200" b="1" i="0" kern="1200" dirty="0" smtClean="0">
                <a:solidFill>
                  <a:schemeClr val="tx1"/>
                </a:solidFill>
                <a:effectLst/>
                <a:latin typeface="Times New Roman" charset="0"/>
                <a:ea typeface="+mn-ea"/>
                <a:cs typeface="+mn-cs"/>
              </a:rPr>
              <a:t>fault</a:t>
            </a:r>
            <a:r>
              <a:rPr lang="en-US" sz="1200" b="0" i="0" kern="1200" dirty="0" smtClean="0">
                <a:solidFill>
                  <a:schemeClr val="tx1"/>
                </a:solidFill>
                <a:effectLst/>
                <a:latin typeface="Times New Roman" charset="0"/>
                <a:ea typeface="+mn-ea"/>
                <a:cs typeface="+mn-cs"/>
              </a:rPr>
              <a:t> occurs if a circuit is interrupted by some failure.</a:t>
            </a:r>
          </a:p>
          <a:p>
            <a:endParaRPr lang="en-US" sz="1200" b="0" i="0" kern="1200" dirty="0" smtClean="0">
              <a:solidFill>
                <a:schemeClr val="tx1"/>
              </a:solidFill>
              <a:effectLst/>
              <a:latin typeface="Times New Roman" charset="0"/>
              <a:ea typeface="+mn-ea"/>
              <a:cs typeface="+mn-cs"/>
            </a:endParaRPr>
          </a:p>
          <a:p>
            <a:r>
              <a:rPr lang="en-US" sz="1200" b="0" i="0" kern="1200" dirty="0" smtClean="0">
                <a:solidFill>
                  <a:schemeClr val="tx1"/>
                </a:solidFill>
                <a:effectLst/>
                <a:latin typeface="Times New Roman" charset="0"/>
                <a:ea typeface="+mn-ea"/>
                <a:cs typeface="+mn-cs"/>
              </a:rPr>
              <a:t>A </a:t>
            </a:r>
            <a:r>
              <a:rPr lang="en-US" sz="1200" b="1" i="0" kern="1200" dirty="0" smtClean="0">
                <a:solidFill>
                  <a:schemeClr val="tx1"/>
                </a:solidFill>
                <a:effectLst/>
                <a:latin typeface="Times New Roman" charset="0"/>
                <a:ea typeface="+mn-ea"/>
                <a:cs typeface="+mn-cs"/>
              </a:rPr>
              <a:t>bus </a:t>
            </a:r>
            <a:r>
              <a:rPr lang="en-US" sz="1200" b="0" i="0" kern="1200" dirty="0" smtClean="0">
                <a:solidFill>
                  <a:schemeClr val="tx1"/>
                </a:solidFill>
                <a:effectLst/>
                <a:latin typeface="Times New Roman" charset="0"/>
                <a:ea typeface="+mn-ea"/>
                <a:cs typeface="+mn-cs"/>
              </a:rPr>
              <a:t>(or </a:t>
            </a:r>
            <a:r>
              <a:rPr lang="en-US" sz="1200" b="1" i="0" kern="1200" dirty="0" smtClean="0">
                <a:solidFill>
                  <a:schemeClr val="tx1"/>
                </a:solidFill>
                <a:effectLst/>
                <a:latin typeface="Times New Roman" charset="0"/>
                <a:ea typeface="+mn-ea"/>
                <a:cs typeface="+mn-cs"/>
              </a:rPr>
              <a:t>bus bar</a:t>
            </a:r>
            <a:r>
              <a:rPr lang="en-US" sz="1200" b="0" i="0" kern="1200" dirty="0" smtClean="0">
                <a:solidFill>
                  <a:schemeClr val="tx1"/>
                </a:solidFill>
                <a:effectLst/>
                <a:latin typeface="Times New Roman" charset="0"/>
                <a:ea typeface="+mn-ea"/>
                <a:cs typeface="+mn-cs"/>
              </a:rPr>
              <a:t>) is</a:t>
            </a:r>
            <a:r>
              <a:rPr lang="en-US" sz="1200" b="0" i="0" kern="1200" baseline="0" dirty="0" smtClean="0">
                <a:solidFill>
                  <a:schemeClr val="tx1"/>
                </a:solidFill>
                <a:effectLst/>
                <a:latin typeface="Times New Roman" charset="0"/>
                <a:ea typeface="+mn-ea"/>
                <a:cs typeface="+mn-cs"/>
              </a:rPr>
              <a:t> </a:t>
            </a:r>
            <a:r>
              <a:rPr lang="en-US" sz="1200" b="0" i="0" kern="1200" dirty="0" smtClean="0">
                <a:solidFill>
                  <a:schemeClr val="tx1"/>
                </a:solidFill>
                <a:effectLst/>
                <a:latin typeface="Times New Roman" charset="0"/>
                <a:ea typeface="+mn-ea"/>
                <a:cs typeface="+mn-cs"/>
              </a:rPr>
              <a:t>a system of </a:t>
            </a:r>
            <a:r>
              <a:rPr lang="en-US" sz="1200" b="1" i="0" kern="1200" dirty="0" smtClean="0">
                <a:solidFill>
                  <a:schemeClr val="tx1"/>
                </a:solidFill>
                <a:effectLst/>
                <a:latin typeface="Times New Roman" charset="0"/>
                <a:ea typeface="+mn-ea"/>
                <a:cs typeface="+mn-cs"/>
              </a:rPr>
              <a:t>electrical conductors </a:t>
            </a:r>
            <a:r>
              <a:rPr lang="en-US" sz="1200" b="0" i="0" kern="1200" dirty="0" smtClean="0">
                <a:solidFill>
                  <a:schemeClr val="tx1"/>
                </a:solidFill>
                <a:effectLst/>
                <a:latin typeface="Times New Roman" charset="0"/>
                <a:ea typeface="+mn-ea"/>
                <a:cs typeface="+mn-cs"/>
              </a:rPr>
              <a:t>in a generating or receiving station on which power is concentrated for distribution. Busbars are usually contained inside switchgear, panel boards, and busway enclosures and are used to connect high voltage equipment at electrical switchyards.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7</a:t>
            </a:fld>
            <a:endParaRPr lang="en-US" dirty="0"/>
          </a:p>
        </p:txBody>
      </p:sp>
    </p:spTree>
    <p:extLst>
      <p:ext uri="{BB962C8B-B14F-4D97-AF65-F5344CB8AC3E}">
        <p14:creationId xmlns:p14="http://schemas.microsoft.com/office/powerpoint/2010/main" val="63018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Times New Roman" charset="0"/>
              <a:ea typeface="+mn-ea"/>
              <a:cs typeface="+mn-cs"/>
            </a:endParaRPr>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8</a:t>
            </a:fld>
            <a:endParaRPr lang="en-US" dirty="0"/>
          </a:p>
        </p:txBody>
      </p:sp>
    </p:spTree>
    <p:extLst>
      <p:ext uri="{BB962C8B-B14F-4D97-AF65-F5344CB8AC3E}">
        <p14:creationId xmlns:p14="http://schemas.microsoft.com/office/powerpoint/2010/main" val="164389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PECO does have a maintenance schedule for testing relays. Relays are also always tested during a new installation and if a fault occurs. </a:t>
            </a:r>
          </a:p>
          <a:p>
            <a:endParaRPr lang="en-US" dirty="0" smtClean="0"/>
          </a:p>
          <a:p>
            <a:r>
              <a:rPr lang="en-US" dirty="0" smtClean="0"/>
              <a:t>By performing</a:t>
            </a:r>
            <a:r>
              <a:rPr lang="en-US" baseline="0" dirty="0" smtClean="0"/>
              <a:t> these tests, you are ensuring that the relay has been installed correctly and is operating correctly. </a:t>
            </a:r>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9</a:t>
            </a:fld>
            <a:endParaRPr lang="en-US" dirty="0"/>
          </a:p>
        </p:txBody>
      </p:sp>
    </p:spTree>
    <p:extLst>
      <p:ext uri="{BB962C8B-B14F-4D97-AF65-F5344CB8AC3E}">
        <p14:creationId xmlns:p14="http://schemas.microsoft.com/office/powerpoint/2010/main" val="85358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to begin animation. The blue checkmark and the text box next to it float onto the slide. </a:t>
            </a:r>
          </a:p>
          <a:p>
            <a:endParaRPr lang="en-US" baseline="0" dirty="0" smtClean="0"/>
          </a:p>
          <a:p>
            <a:r>
              <a:rPr lang="en-US" sz="1200" b="1" kern="1200" dirty="0" smtClean="0">
                <a:solidFill>
                  <a:schemeClr val="tx1"/>
                </a:solidFill>
                <a:latin typeface="Times New Roman" charset="0"/>
                <a:ea typeface="+mn-ea"/>
                <a:cs typeface="+mn-cs"/>
              </a:rPr>
              <a:t>Disturbance Monitoring Equipment  - </a:t>
            </a:r>
            <a:r>
              <a:rPr lang="en-US" sz="1200" kern="1200" dirty="0" smtClean="0">
                <a:solidFill>
                  <a:schemeClr val="tx1"/>
                </a:solidFill>
                <a:latin typeface="Times New Roman" charset="0"/>
                <a:ea typeface="+mn-ea"/>
                <a:cs typeface="+mn-cs"/>
              </a:rPr>
              <a:t>devices capable of monitoring and recording system data pertaining to a disturbance. </a:t>
            </a:r>
          </a:p>
          <a:p>
            <a:endParaRPr lang="en-US" sz="1200" b="1" kern="1200" dirty="0" smtClean="0">
              <a:solidFill>
                <a:schemeClr val="tx1"/>
              </a:solidFill>
              <a:latin typeface="Times New Roman"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10</a:t>
            </a:fld>
            <a:endParaRPr lang="en-US" dirty="0"/>
          </a:p>
        </p:txBody>
      </p:sp>
    </p:spTree>
    <p:extLst>
      <p:ext uri="{BB962C8B-B14F-4D97-AF65-F5344CB8AC3E}">
        <p14:creationId xmlns:p14="http://schemas.microsoft.com/office/powerpoint/2010/main" val="107049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begin animation. The lightbulb floats in.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CT sits on the primary and senses the current running through the system.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‘bridge’ is a connection</a:t>
            </a:r>
            <a:r>
              <a:rPr lang="en-US" sz="1200" baseline="0" dirty="0" smtClean="0"/>
              <a:t> to the windings.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Primary current – the current on the primary conductor for a 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Secondary current – the current output of the secondary winding of a CT</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867ED3E7-BE30-415B-A77C-DB6A92EB24A7}" type="slidenum">
              <a:rPr lang="en-US" smtClean="0"/>
              <a:pPr>
                <a:defRPr/>
              </a:pPr>
              <a:t>11</a:t>
            </a:fld>
            <a:endParaRPr lang="en-US" dirty="0"/>
          </a:p>
        </p:txBody>
      </p:sp>
    </p:spTree>
    <p:extLst>
      <p:ext uri="{BB962C8B-B14F-4D97-AF65-F5344CB8AC3E}">
        <p14:creationId xmlns:p14="http://schemas.microsoft.com/office/powerpoint/2010/main" val="3474410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ECO_INT_cover-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userDrawn="1"/>
        </p:nvSpPr>
        <p:spPr bwMode="auto">
          <a:xfrm>
            <a:off x="0" y="0"/>
            <a:ext cx="29718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smtClean="0"/>
          </a:p>
        </p:txBody>
      </p:sp>
      <p:pic>
        <p:nvPicPr>
          <p:cNvPr id="6" name="Picture 18" descr="logo_siz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3" y="292100"/>
            <a:ext cx="256381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6"/>
          <p:cNvSpPr>
            <a:spLocks noGrp="1" noChangeArrowheads="1"/>
          </p:cNvSpPr>
          <p:nvPr>
            <p:ph type="subTitle" idx="1"/>
          </p:nvPr>
        </p:nvSpPr>
        <p:spPr>
          <a:xfrm>
            <a:off x="4038600" y="2971800"/>
            <a:ext cx="4191000" cy="1219200"/>
          </a:xfrm>
        </p:spPr>
        <p:txBody>
          <a:bodyPr/>
          <a:lstStyle>
            <a:lvl1pPr marL="0" indent="0">
              <a:buFont typeface="Wingdings" pitchFamily="2" charset="2"/>
              <a:buNone/>
              <a:defRPr sz="2400">
                <a:solidFill>
                  <a:schemeClr val="bg1"/>
                </a:solidFill>
              </a:defRPr>
            </a:lvl1pPr>
          </a:lstStyle>
          <a:p>
            <a:r>
              <a:rPr lang="en-US" dirty="0"/>
              <a:t>Click to edit Master subtitle style</a:t>
            </a:r>
          </a:p>
        </p:txBody>
      </p:sp>
      <p:sp>
        <p:nvSpPr>
          <p:cNvPr id="11271" name="Rectangle 7"/>
          <p:cNvSpPr>
            <a:spLocks noGrp="1" noChangeArrowheads="1"/>
          </p:cNvSpPr>
          <p:nvPr>
            <p:ph type="ctrTitle"/>
          </p:nvPr>
        </p:nvSpPr>
        <p:spPr>
          <a:xfrm>
            <a:off x="3505200" y="1524000"/>
            <a:ext cx="4953000" cy="1143000"/>
          </a:xfrm>
        </p:spPr>
        <p:txBody>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056002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458200" cy="388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97B1C1E4-4464-4DD9-A9D9-EE47A124E885}" type="slidenum">
              <a:rPr lang="en-US"/>
              <a:pPr>
                <a:defRPr/>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881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9F2E4B7D-D56C-4831-AD14-CF9E96342567}" type="slidenum">
              <a:rPr lang="en-US"/>
              <a:pPr>
                <a:defRPr/>
              </a:pPr>
              <a:t>‹#›</a:t>
            </a:fld>
            <a:endParaRPr lang="en-US" dirty="0"/>
          </a:p>
        </p:txBody>
      </p:sp>
    </p:spTree>
    <p:extLst>
      <p:ext uri="{BB962C8B-B14F-4D97-AF65-F5344CB8AC3E}">
        <p14:creationId xmlns:p14="http://schemas.microsoft.com/office/powerpoint/2010/main" val="174514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152900" cy="4876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33900" y="990600"/>
            <a:ext cx="4152900" cy="4876800"/>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smtClean="0"/>
          </a:p>
          <a:p>
            <a:pPr>
              <a:defRPr/>
            </a:pPr>
            <a:r>
              <a:rPr lang="en-US" dirty="0" smtClean="0"/>
              <a:t>1</a:t>
            </a:r>
            <a:endParaRPr lang="en-US" dirty="0"/>
          </a:p>
        </p:txBody>
      </p:sp>
    </p:spTree>
    <p:extLst>
      <p:ext uri="{BB962C8B-B14F-4D97-AF65-F5344CB8AC3E}">
        <p14:creationId xmlns:p14="http://schemas.microsoft.com/office/powerpoint/2010/main" val="306309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FBE382C5-C3F4-4110-BBB2-013E83D4409A}" type="slidenum">
              <a:rPr lang="en-US"/>
              <a:pPr>
                <a:defRPr/>
              </a:pPr>
              <a:t>‹#›</a:t>
            </a:fld>
            <a:endParaRPr lang="en-US" dirty="0"/>
          </a:p>
        </p:txBody>
      </p:sp>
    </p:spTree>
    <p:extLst>
      <p:ext uri="{BB962C8B-B14F-4D97-AF65-F5344CB8AC3E}">
        <p14:creationId xmlns:p14="http://schemas.microsoft.com/office/powerpoint/2010/main" val="235737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92A1730A-CF25-4334-B2A6-DB859A067F26}" type="slidenum">
              <a:rPr lang="en-US"/>
              <a:pPr>
                <a:defRPr/>
              </a:pPr>
              <a:t>‹#›</a:t>
            </a:fld>
            <a:endParaRPr lang="en-US" dirty="0"/>
          </a:p>
        </p:txBody>
      </p:sp>
    </p:spTree>
    <p:extLst>
      <p:ext uri="{BB962C8B-B14F-4D97-AF65-F5344CB8AC3E}">
        <p14:creationId xmlns:p14="http://schemas.microsoft.com/office/powerpoint/2010/main" val="200516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8382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228600" y="990600"/>
            <a:ext cx="4152900" cy="4876800"/>
          </a:xfrm>
        </p:spPr>
        <p:txBody>
          <a:bodyPr/>
          <a:lstStyle>
            <a:lvl1pPr>
              <a:defRPr>
                <a:solidFill>
                  <a:schemeClr val="tx1"/>
                </a:solidFill>
              </a:defRPr>
            </a:lvl1pPr>
          </a:lstStyle>
          <a:p>
            <a:pPr lvl="0"/>
            <a:endParaRPr lang="en-US" noProof="0" dirty="0" smtClean="0"/>
          </a:p>
        </p:txBody>
      </p:sp>
      <p:sp>
        <p:nvSpPr>
          <p:cNvPr id="4" name="Text Placeholder 3"/>
          <p:cNvSpPr>
            <a:spLocks noGrp="1"/>
          </p:cNvSpPr>
          <p:nvPr>
            <p:ph type="body" sz="half" idx="2"/>
          </p:nvPr>
        </p:nvSpPr>
        <p:spPr>
          <a:xfrm>
            <a:off x="4533900" y="990600"/>
            <a:ext cx="41529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25A9F793-D20B-48C7-BE60-D5C95711F681}" type="slidenum">
              <a:rPr lang="en-US"/>
              <a:pPr>
                <a:defRPr/>
              </a:pPr>
              <a:t>‹#›</a:t>
            </a:fld>
            <a:endParaRPr lang="en-US" dirty="0"/>
          </a:p>
        </p:txBody>
      </p:sp>
    </p:spTree>
    <p:extLst>
      <p:ext uri="{BB962C8B-B14F-4D97-AF65-F5344CB8AC3E}">
        <p14:creationId xmlns:p14="http://schemas.microsoft.com/office/powerpoint/2010/main" val="391819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ECO_INT_page2-wht"/>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18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8610600" y="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latin typeface="+mn-lt"/>
              </a:defRPr>
            </a:lvl1pPr>
          </a:lstStyle>
          <a:p>
            <a:pPr>
              <a:defRPr/>
            </a:pPr>
            <a:endParaRPr lang="en-US" dirty="0" smtClean="0"/>
          </a:p>
          <a:p>
            <a:pPr>
              <a:defRPr/>
            </a:pPr>
            <a:r>
              <a:rPr lang="en-US" dirty="0" smtClean="0"/>
              <a:t>1</a:t>
            </a:r>
            <a:endParaRPr lang="en-US" dirty="0"/>
          </a:p>
        </p:txBody>
      </p:sp>
      <p:sp>
        <p:nvSpPr>
          <p:cNvPr id="1028" name="Rectangle 3"/>
          <p:cNvSpPr>
            <a:spLocks noGrp="1" noChangeArrowheads="1"/>
          </p:cNvSpPr>
          <p:nvPr>
            <p:ph type="body" idx="1"/>
          </p:nvPr>
        </p:nvSpPr>
        <p:spPr bwMode="auto">
          <a:xfrm>
            <a:off x="228600" y="9906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9" name="Rectangle 2"/>
          <p:cNvSpPr>
            <a:spLocks noGrp="1" noChangeArrowheads="1"/>
          </p:cNvSpPr>
          <p:nvPr>
            <p:ph type="title"/>
          </p:nvPr>
        </p:nvSpPr>
        <p:spPr bwMode="auto">
          <a:xfrm>
            <a:off x="228600" y="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12"/>
          <p:cNvSpPr>
            <a:spLocks noChangeArrowheads="1"/>
          </p:cNvSpPr>
          <p:nvPr/>
        </p:nvSpPr>
        <p:spPr bwMode="auto">
          <a:xfrm>
            <a:off x="6400800" y="6019800"/>
            <a:ext cx="27432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dirty="0" smtClean="0"/>
          </a:p>
        </p:txBody>
      </p:sp>
      <p:pic>
        <p:nvPicPr>
          <p:cNvPr id="1031" name="Picture 18" descr="logo_slidemaste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43688" y="6073775"/>
            <a:ext cx="211613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04800" y="6073775"/>
            <a:ext cx="2133600" cy="261610"/>
          </a:xfrm>
          <a:prstGeom prst="rect">
            <a:avLst/>
          </a:prstGeom>
          <a:noFill/>
        </p:spPr>
        <p:txBody>
          <a:bodyPr wrap="square" rtlCol="0">
            <a:spAutoFit/>
          </a:bodyPr>
          <a:lstStyle/>
          <a:p>
            <a:fld id="{7EF22735-25C9-4601-93C8-A4A824C7F897}" type="datetime1">
              <a:rPr lang="en-US" sz="1100" smtClean="0">
                <a:latin typeface="+mn-lt"/>
              </a:rPr>
              <a:t>3/7/2017</a:t>
            </a:fld>
            <a:endParaRPr lang="en-US" sz="1100" dirty="0">
              <a:latin typeface="+mn-lt"/>
            </a:endParaRPr>
          </a:p>
        </p:txBody>
      </p:sp>
    </p:spTree>
  </p:cSld>
  <p:clrMap bg1="lt1" tx1="dk1" bg2="lt2" tx2="dk2" accent1="accent1" accent2="accent2" accent3="accent3" accent4="accent4" accent5="accent5" accent6="accent6" hlink="hlink" folHlink="folHlink"/>
  <p:sldLayoutIdLst>
    <p:sldLayoutId id="2147483803" r:id="rId1"/>
    <p:sldLayoutId id="2147483792" r:id="rId2"/>
    <p:sldLayoutId id="2147483793" r:id="rId3"/>
    <p:sldLayoutId id="2147483794" r:id="rId4"/>
    <p:sldLayoutId id="2147483796" r:id="rId5"/>
    <p:sldLayoutId id="2147483797" r:id="rId6"/>
    <p:sldLayoutId id="2147483802" r:id="rId7"/>
  </p:sldLayoutIdLst>
  <p:hf hdr="0" ftr="0" dt="0"/>
  <p:txStyles>
    <p:titleStyle>
      <a:lvl1pPr algn="l" rtl="0" eaLnBrk="0" fontAlgn="base" hangingPunct="0">
        <a:spcBef>
          <a:spcPct val="0"/>
        </a:spcBef>
        <a:spcAft>
          <a:spcPct val="0"/>
        </a:spcAft>
        <a:defRPr sz="2400">
          <a:solidFill>
            <a:srgbClr val="0082C5"/>
          </a:solidFill>
          <a:latin typeface="+mj-lt"/>
          <a:ea typeface="+mj-ea"/>
          <a:cs typeface="+mj-cs"/>
        </a:defRPr>
      </a:lvl1pPr>
      <a:lvl2pPr algn="l" rtl="0" eaLnBrk="0" fontAlgn="base" hangingPunct="0">
        <a:spcBef>
          <a:spcPct val="0"/>
        </a:spcBef>
        <a:spcAft>
          <a:spcPct val="0"/>
        </a:spcAft>
        <a:defRPr sz="2400">
          <a:solidFill>
            <a:srgbClr val="0082C5"/>
          </a:solidFill>
          <a:latin typeface="Arial Black" pitchFamily="34" charset="0"/>
        </a:defRPr>
      </a:lvl2pPr>
      <a:lvl3pPr algn="l" rtl="0" eaLnBrk="0" fontAlgn="base" hangingPunct="0">
        <a:spcBef>
          <a:spcPct val="0"/>
        </a:spcBef>
        <a:spcAft>
          <a:spcPct val="0"/>
        </a:spcAft>
        <a:defRPr sz="2400">
          <a:solidFill>
            <a:srgbClr val="0082C5"/>
          </a:solidFill>
          <a:latin typeface="Arial Black" pitchFamily="34" charset="0"/>
        </a:defRPr>
      </a:lvl3pPr>
      <a:lvl4pPr algn="l" rtl="0" eaLnBrk="0" fontAlgn="base" hangingPunct="0">
        <a:spcBef>
          <a:spcPct val="0"/>
        </a:spcBef>
        <a:spcAft>
          <a:spcPct val="0"/>
        </a:spcAft>
        <a:defRPr sz="2400">
          <a:solidFill>
            <a:srgbClr val="0082C5"/>
          </a:solidFill>
          <a:latin typeface="Arial Black" pitchFamily="34" charset="0"/>
        </a:defRPr>
      </a:lvl4pPr>
      <a:lvl5pPr algn="l" rtl="0" eaLnBrk="0" fontAlgn="base" hangingPunct="0">
        <a:spcBef>
          <a:spcPct val="0"/>
        </a:spcBef>
        <a:spcAft>
          <a:spcPct val="0"/>
        </a:spcAft>
        <a:defRPr sz="2400">
          <a:solidFill>
            <a:srgbClr val="0082C5"/>
          </a:solidFill>
          <a:latin typeface="Arial Black" pitchFamily="34" charset="0"/>
        </a:defRPr>
      </a:lvl5pPr>
      <a:lvl6pPr marL="457200" algn="l" rtl="0" fontAlgn="base">
        <a:spcBef>
          <a:spcPct val="0"/>
        </a:spcBef>
        <a:spcAft>
          <a:spcPct val="0"/>
        </a:spcAft>
        <a:defRPr sz="2400">
          <a:solidFill>
            <a:srgbClr val="0082C5"/>
          </a:solidFill>
          <a:latin typeface="Arial Black" pitchFamily="34" charset="0"/>
        </a:defRPr>
      </a:lvl6pPr>
      <a:lvl7pPr marL="914400" algn="l" rtl="0" fontAlgn="base">
        <a:spcBef>
          <a:spcPct val="0"/>
        </a:spcBef>
        <a:spcAft>
          <a:spcPct val="0"/>
        </a:spcAft>
        <a:defRPr sz="2400">
          <a:solidFill>
            <a:srgbClr val="0082C5"/>
          </a:solidFill>
          <a:latin typeface="Arial Black" pitchFamily="34" charset="0"/>
        </a:defRPr>
      </a:lvl7pPr>
      <a:lvl8pPr marL="1371600" algn="l" rtl="0" fontAlgn="base">
        <a:spcBef>
          <a:spcPct val="0"/>
        </a:spcBef>
        <a:spcAft>
          <a:spcPct val="0"/>
        </a:spcAft>
        <a:defRPr sz="2400">
          <a:solidFill>
            <a:srgbClr val="0082C5"/>
          </a:solidFill>
          <a:latin typeface="Arial Black" pitchFamily="34" charset="0"/>
        </a:defRPr>
      </a:lvl8pPr>
      <a:lvl9pPr marL="1828800" algn="l" rtl="0" fontAlgn="base">
        <a:spcBef>
          <a:spcPct val="0"/>
        </a:spcBef>
        <a:spcAft>
          <a:spcPct val="0"/>
        </a:spcAft>
        <a:defRPr sz="2400">
          <a:solidFill>
            <a:srgbClr val="0082C5"/>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ü"/>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Symbol" pitchFamily="18" charset="2"/>
        <a:buChar char="-"/>
        <a:defRPr sz="2000">
          <a:solidFill>
            <a:schemeClr val="tx1"/>
          </a:solidFill>
          <a:latin typeface="+mn-lt"/>
        </a:defRPr>
      </a:lvl3pPr>
      <a:lvl4pPr marL="1600200" indent="-228600" algn="l" rtl="0" eaLnBrk="0" fontAlgn="base" hangingPunct="0">
        <a:spcBef>
          <a:spcPct val="20000"/>
        </a:spcBef>
        <a:spcAft>
          <a:spcPct val="0"/>
        </a:spcAft>
        <a:buChar char="o"/>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fontAlgn="base">
        <a:spcBef>
          <a:spcPct val="20000"/>
        </a:spcBef>
        <a:spcAft>
          <a:spcPct val="0"/>
        </a:spcAft>
        <a:buFont typeface="Wingdings" pitchFamily="2" charset="2"/>
        <a:buChar char="§"/>
        <a:defRPr>
          <a:solidFill>
            <a:srgbClr val="0082C5"/>
          </a:solidFill>
          <a:latin typeface="+mn-lt"/>
        </a:defRPr>
      </a:lvl6pPr>
      <a:lvl7pPr marL="2971800" indent="-228600" algn="l" rtl="0" fontAlgn="base">
        <a:spcBef>
          <a:spcPct val="20000"/>
        </a:spcBef>
        <a:spcAft>
          <a:spcPct val="0"/>
        </a:spcAft>
        <a:buFont typeface="Wingdings" pitchFamily="2" charset="2"/>
        <a:buChar char="§"/>
        <a:defRPr>
          <a:solidFill>
            <a:srgbClr val="0082C5"/>
          </a:solidFill>
          <a:latin typeface="+mn-lt"/>
        </a:defRPr>
      </a:lvl7pPr>
      <a:lvl8pPr marL="3429000" indent="-228600" algn="l" rtl="0" fontAlgn="base">
        <a:spcBef>
          <a:spcPct val="20000"/>
        </a:spcBef>
        <a:spcAft>
          <a:spcPct val="0"/>
        </a:spcAft>
        <a:buFont typeface="Wingdings" pitchFamily="2" charset="2"/>
        <a:buChar char="§"/>
        <a:defRPr>
          <a:solidFill>
            <a:srgbClr val="0082C5"/>
          </a:solidFill>
          <a:latin typeface="+mn-lt"/>
        </a:defRPr>
      </a:lvl8pPr>
      <a:lvl9pPr marL="3886200" indent="-228600" algn="l" rtl="0" fontAlgn="base">
        <a:spcBef>
          <a:spcPct val="20000"/>
        </a:spcBef>
        <a:spcAft>
          <a:spcPct val="0"/>
        </a:spcAft>
        <a:buFont typeface="Wingdings" pitchFamily="2" charset="2"/>
        <a:buChar char="§"/>
        <a:defRPr>
          <a:solidFill>
            <a:srgbClr val="0082C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24" y="0"/>
            <a:ext cx="8329371" cy="838200"/>
          </a:xfrm>
        </p:spPr>
        <p:txBody>
          <a:bodyPr/>
          <a:lstStyle/>
          <a:p>
            <a:r>
              <a:rPr lang="en-US" dirty="0" smtClean="0"/>
              <a:t>Think About It</a:t>
            </a:r>
            <a:endParaRPr lang="en-US" dirty="0"/>
          </a:p>
        </p:txBody>
      </p:sp>
      <p:sp>
        <p:nvSpPr>
          <p:cNvPr id="6" name="Text Box 2"/>
          <p:cNvSpPr txBox="1">
            <a:spLocks noChangeArrowheads="1"/>
          </p:cNvSpPr>
          <p:nvPr/>
        </p:nvSpPr>
        <p:spPr bwMode="auto">
          <a:xfrm>
            <a:off x="3244157" y="1673805"/>
            <a:ext cx="1493466" cy="313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Berlin Sans FB" pitchFamily="34" charset="0"/>
                <a:cs typeface="Arial" pitchFamily="34" charset="0"/>
              </a:rPr>
              <a:t>CT</a:t>
            </a:r>
            <a:r>
              <a:rPr kumimoji="0" lang="en-US" altLang="en-US" sz="1400" b="1" i="0" u="none" strike="noStrike" cap="none" normalizeH="0" dirty="0" smtClean="0">
                <a:ln>
                  <a:noFill/>
                </a:ln>
                <a:solidFill>
                  <a:srgbClr val="000000"/>
                </a:solidFill>
                <a:effectLst/>
                <a:latin typeface="Berlin Sans FB" pitchFamily="34" charset="0"/>
                <a:cs typeface="Arial" pitchFamily="34" charset="0"/>
              </a:rPr>
              <a:t> Ground</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4"/>
          <p:cNvSpPr txBox="1">
            <a:spLocks noChangeArrowheads="1"/>
          </p:cNvSpPr>
          <p:nvPr/>
        </p:nvSpPr>
        <p:spPr bwMode="auto">
          <a:xfrm rot="16200000">
            <a:off x="987264" y="2950290"/>
            <a:ext cx="24892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0" i="0" u="none" strike="noStrike" cap="none" normalizeH="0" baseline="0" dirty="0" smtClean="0">
                <a:ln>
                  <a:noFill/>
                </a:ln>
                <a:solidFill>
                  <a:schemeClr val="tx1"/>
                </a:solidFill>
                <a:effectLst/>
                <a:latin typeface="Arial" pitchFamily="34" charset="0"/>
                <a:cs typeface="Arial" pitchFamily="34" charset="0"/>
              </a:rPr>
              <a:t>Electricity</a:t>
            </a:r>
          </a:p>
        </p:txBody>
      </p:sp>
      <p:sp>
        <p:nvSpPr>
          <p:cNvPr id="9" name="Text Box 5"/>
          <p:cNvSpPr txBox="1">
            <a:spLocks noChangeArrowheads="1"/>
          </p:cNvSpPr>
          <p:nvPr/>
        </p:nvSpPr>
        <p:spPr bwMode="auto">
          <a:xfrm>
            <a:off x="3085760" y="2176076"/>
            <a:ext cx="1242984"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Palatino" pitchFamily="18" charset="0"/>
                <a:cs typeface="Arial" pitchFamily="34" charset="0"/>
              </a:rPr>
              <a:t>Switched</a:t>
            </a:r>
            <a:r>
              <a:rPr kumimoji="0" lang="en-US" altLang="en-US" sz="1800" b="1" i="0" u="none" strike="noStrike" cap="none" normalizeH="0" dirty="0" smtClean="0">
                <a:ln>
                  <a:noFill/>
                </a:ln>
                <a:solidFill>
                  <a:srgbClr val="000000"/>
                </a:solidFill>
                <a:effectLst/>
                <a:latin typeface="Palatino" pitchFamily="18" charset="0"/>
                <a:cs typeface="Arial" pitchFamily="34" charset="0"/>
              </a:rPr>
              <a:t> </a:t>
            </a:r>
            <a:endParaRPr kumimoji="0" lang="en-US" altLang="en-US" sz="1800" b="1" i="0" u="none" strike="noStrike" cap="none" normalizeH="0" baseline="0" dirty="0" smtClean="0">
              <a:ln>
                <a:noFill/>
              </a:ln>
              <a:solidFill>
                <a:schemeClr val="tx1"/>
              </a:solidFill>
              <a:effectLst/>
              <a:latin typeface="Palatino" pitchFamily="18" charset="0"/>
              <a:cs typeface="Arial" pitchFamily="34" charset="0"/>
            </a:endParaRPr>
          </a:p>
        </p:txBody>
      </p:sp>
      <p:sp>
        <p:nvSpPr>
          <p:cNvPr id="10" name="Text Box 6"/>
          <p:cNvSpPr txBox="1">
            <a:spLocks noChangeArrowheads="1"/>
          </p:cNvSpPr>
          <p:nvPr/>
        </p:nvSpPr>
        <p:spPr bwMode="auto">
          <a:xfrm>
            <a:off x="1530440" y="1545838"/>
            <a:ext cx="29146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808080"/>
                </a:solidFill>
                <a:effectLst/>
                <a:latin typeface="Broadway" pitchFamily="82" charset="0"/>
                <a:cs typeface="Arial" pitchFamily="34" charset="0"/>
              </a:rPr>
              <a:t>Load test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7"/>
          <p:cNvSpPr txBox="1">
            <a:spLocks noChangeArrowheads="1"/>
          </p:cNvSpPr>
          <p:nvPr/>
        </p:nvSpPr>
        <p:spPr bwMode="auto">
          <a:xfrm>
            <a:off x="5025947" y="1494266"/>
            <a:ext cx="75351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ona Lisa Recut" pitchFamily="18" charset="0"/>
                <a:cs typeface="Arial" pitchFamily="34" charset="0"/>
              </a:rPr>
              <a:t>Load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8"/>
          <p:cNvSpPr txBox="1">
            <a:spLocks noChangeArrowheads="1"/>
          </p:cNvSpPr>
          <p:nvPr/>
        </p:nvSpPr>
        <p:spPr bwMode="auto">
          <a:xfrm rot="5400000">
            <a:off x="5040931" y="1647827"/>
            <a:ext cx="1981199"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0C0C0C"/>
                </a:solidFill>
                <a:effectLst/>
                <a:latin typeface="Calibri" pitchFamily="34" charset="0"/>
                <a:cs typeface="Arial" pitchFamily="34" charset="0"/>
              </a:rPr>
              <a:t>Fault Current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3549381" y="2665634"/>
            <a:ext cx="2516448" cy="355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808080"/>
                </a:solidFill>
                <a:effectLst/>
                <a:latin typeface="Rockwell Extra Bold" pitchFamily="18" charset="0"/>
                <a:cs typeface="Arial" pitchFamily="34" charset="0"/>
              </a:rPr>
              <a:t>Circuit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0"/>
          <p:cNvSpPr txBox="1">
            <a:spLocks noChangeArrowheads="1"/>
          </p:cNvSpPr>
          <p:nvPr/>
        </p:nvSpPr>
        <p:spPr bwMode="auto">
          <a:xfrm>
            <a:off x="4328710" y="3219578"/>
            <a:ext cx="90488" cy="9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12"/>
          <p:cNvSpPr txBox="1">
            <a:spLocks noChangeArrowheads="1"/>
          </p:cNvSpPr>
          <p:nvPr/>
        </p:nvSpPr>
        <p:spPr bwMode="auto">
          <a:xfrm>
            <a:off x="3424629" y="3036222"/>
            <a:ext cx="223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Arial Black" pitchFamily="34" charset="0"/>
                <a:cs typeface="Arial" pitchFamily="34" charset="0"/>
              </a:rPr>
              <a:t>Sub</a:t>
            </a:r>
            <a:r>
              <a:rPr lang="en-US" altLang="en-US" dirty="0" smtClean="0">
                <a:solidFill>
                  <a:srgbClr val="000000"/>
                </a:solidFill>
                <a:latin typeface="Helvetica Condensed" pitchFamily="34" charset="0"/>
                <a:cs typeface="Arial" pitchFamily="34" charset="0"/>
              </a:rPr>
              <a:t>station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4"/>
          <p:cNvSpPr txBox="1">
            <a:spLocks noChangeArrowheads="1"/>
          </p:cNvSpPr>
          <p:nvPr/>
        </p:nvSpPr>
        <p:spPr bwMode="auto">
          <a:xfrm>
            <a:off x="2811619" y="3584330"/>
            <a:ext cx="992848" cy="3314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08080"/>
                </a:solidFill>
                <a:effectLst/>
                <a:latin typeface="LubalinGraph" pitchFamily="18" charset="0"/>
                <a:cs typeface="Arial" pitchFamily="34" charset="0"/>
              </a:rPr>
              <a:t>Isolate</a:t>
            </a:r>
            <a:endParaRPr kumimoji="0" lang="en-US" altLang="en-US" sz="1800" b="0" i="0" u="none" strike="noStrike" cap="none" normalizeH="0" baseline="0" dirty="0" smtClean="0">
              <a:ln>
                <a:noFill/>
              </a:ln>
              <a:solidFill>
                <a:schemeClr val="tx1"/>
              </a:solidFill>
              <a:effectLst/>
              <a:latin typeface="LubalinGraph" pitchFamily="18" charset="0"/>
              <a:cs typeface="Arial" pitchFamily="34" charset="0"/>
            </a:endParaRPr>
          </a:p>
        </p:txBody>
      </p:sp>
      <p:sp>
        <p:nvSpPr>
          <p:cNvPr id="19" name="Text Box 15"/>
          <p:cNvSpPr txBox="1">
            <a:spLocks noChangeArrowheads="1"/>
          </p:cNvSpPr>
          <p:nvPr/>
        </p:nvSpPr>
        <p:spPr bwMode="auto">
          <a:xfrm rot="5400000">
            <a:off x="5882465" y="1920153"/>
            <a:ext cx="1411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808080"/>
                </a:solidFill>
                <a:effectLst/>
                <a:latin typeface="Britannic Bold" pitchFamily="34" charset="0"/>
                <a:cs typeface="Arial" pitchFamily="34" charset="0"/>
              </a:rPr>
              <a:t>Megger</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9"/>
          <p:cNvSpPr txBox="1">
            <a:spLocks noChangeArrowheads="1"/>
          </p:cNvSpPr>
          <p:nvPr/>
        </p:nvSpPr>
        <p:spPr bwMode="auto">
          <a:xfrm>
            <a:off x="2755543" y="4286903"/>
            <a:ext cx="2608996"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Bodoni Poster" pitchFamily="18" charset="0"/>
                <a:cs typeface="Arial" pitchFamily="34" charset="0"/>
              </a:rPr>
              <a:t>Impedance</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20"/>
          <p:cNvSpPr txBox="1">
            <a:spLocks noChangeArrowheads="1"/>
          </p:cNvSpPr>
          <p:nvPr/>
        </p:nvSpPr>
        <p:spPr bwMode="auto">
          <a:xfrm>
            <a:off x="1825464" y="4862966"/>
            <a:ext cx="355972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808080"/>
                </a:solidFill>
                <a:effectLst/>
                <a:latin typeface="Broadway" pitchFamily="82" charset="0"/>
                <a:cs typeface="Arial" pitchFamily="34" charset="0"/>
              </a:rPr>
              <a:t>CT Network Tests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1"/>
          <p:cNvSpPr txBox="1">
            <a:spLocks noChangeArrowheads="1"/>
          </p:cNvSpPr>
          <p:nvPr/>
        </p:nvSpPr>
        <p:spPr bwMode="auto">
          <a:xfrm>
            <a:off x="3288368" y="3938979"/>
            <a:ext cx="2898511"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Stencil" pitchFamily="82" charset="0"/>
                <a:cs typeface="Arial" pitchFamily="34" charset="0"/>
              </a:rPr>
              <a:t>DC Circuit Ring out</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3"/>
          <p:cNvSpPr txBox="1">
            <a:spLocks noChangeArrowheads="1"/>
          </p:cNvSpPr>
          <p:nvPr/>
        </p:nvSpPr>
        <p:spPr bwMode="auto">
          <a:xfrm rot="5400000">
            <a:off x="5385446" y="2681146"/>
            <a:ext cx="3657601"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Wide Latin" pitchFamily="18" charset="0"/>
                <a:cs typeface="Arial" pitchFamily="34" charset="0"/>
              </a:rPr>
              <a:t>Relay circuit ring out</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4"/>
          <p:cNvSpPr txBox="1">
            <a:spLocks noChangeArrowheads="1"/>
          </p:cNvSpPr>
          <p:nvPr/>
        </p:nvSpPr>
        <p:spPr bwMode="auto">
          <a:xfrm>
            <a:off x="5085652" y="4358340"/>
            <a:ext cx="170089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Calibri" pitchFamily="34" charset="0"/>
                <a:cs typeface="Arial" pitchFamily="34" charset="0"/>
              </a:rPr>
              <a:t>Load </a:t>
            </a:r>
            <a:r>
              <a:rPr kumimoji="0" lang="en-US" altLang="en-US" sz="1800" b="1" i="0" u="none" strike="noStrike" cap="none" normalizeH="0" baseline="0" dirty="0" smtClean="0">
                <a:ln>
                  <a:noFill/>
                </a:ln>
                <a:solidFill>
                  <a:srgbClr val="000000"/>
                </a:solidFill>
                <a:effectLst/>
                <a:latin typeface="Calibri" pitchFamily="34" charset="0"/>
                <a:cs typeface="Arial" pitchFamily="34" charset="0"/>
              </a:rPr>
              <a:t>Current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5"/>
          <p:cNvSpPr txBox="1">
            <a:spLocks noChangeArrowheads="1"/>
          </p:cNvSpPr>
          <p:nvPr/>
        </p:nvSpPr>
        <p:spPr bwMode="auto">
          <a:xfrm>
            <a:off x="4445090" y="2176076"/>
            <a:ext cx="104366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Berlin Sans FB Demi" pitchFamily="34" charset="0"/>
                <a:cs typeface="Arial" pitchFamily="34" charset="0"/>
              </a:rPr>
              <a:t>Relays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27"/>
          <p:cNvSpPr txBox="1">
            <a:spLocks noChangeArrowheads="1"/>
          </p:cNvSpPr>
          <p:nvPr/>
        </p:nvSpPr>
        <p:spPr bwMode="auto">
          <a:xfrm>
            <a:off x="4924386" y="2826517"/>
            <a:ext cx="1062428"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Calibri" pitchFamily="34" charset="0"/>
                <a:cs typeface="Arial" pitchFamily="34" charset="0"/>
              </a:rPr>
              <a:t>Bus Tie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4119249" y="4455169"/>
            <a:ext cx="1376891"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Brush Script MT" panose="03060802040406070304" pitchFamily="66" charset="0"/>
                <a:cs typeface="Arial" pitchFamily="34" charset="0"/>
              </a:rPr>
              <a:t>Current</a:t>
            </a:r>
            <a:endParaRPr kumimoji="0" lang="en-US" altLang="en-US" b="0" i="0" u="none" strike="noStrike" cap="none" normalizeH="0" baseline="0" dirty="0" smtClean="0">
              <a:ln>
                <a:noFill/>
              </a:ln>
              <a:solidFill>
                <a:schemeClr val="tx1"/>
              </a:solidFill>
              <a:effectLst/>
              <a:latin typeface="Brush Script MT" panose="03060802040406070304" pitchFamily="66" charset="0"/>
              <a:cs typeface="Arial" pitchFamily="34" charset="0"/>
            </a:endParaRPr>
          </a:p>
        </p:txBody>
      </p:sp>
      <p:sp>
        <p:nvSpPr>
          <p:cNvPr id="33" name="Text Box 27"/>
          <p:cNvSpPr txBox="1">
            <a:spLocks noChangeArrowheads="1"/>
          </p:cNvSpPr>
          <p:nvPr/>
        </p:nvSpPr>
        <p:spPr bwMode="auto">
          <a:xfrm>
            <a:off x="2839238" y="1067253"/>
            <a:ext cx="1779864"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lumMod val="75000"/>
                    <a:lumOff val="25000"/>
                  </a:schemeClr>
                </a:solidFill>
                <a:effectLst/>
                <a:latin typeface="Palatino" pitchFamily="18" charset="0"/>
                <a:cs typeface="Arial" pitchFamily="34" charset="0"/>
              </a:rPr>
              <a:t>Circuit</a:t>
            </a:r>
            <a:r>
              <a:rPr kumimoji="0" lang="en-US" altLang="en-US" sz="1400" b="1" i="0" u="none" strike="noStrike" cap="none" normalizeH="0" dirty="0" smtClean="0">
                <a:ln>
                  <a:noFill/>
                </a:ln>
                <a:solidFill>
                  <a:schemeClr val="tx1">
                    <a:lumMod val="75000"/>
                    <a:lumOff val="25000"/>
                  </a:schemeClr>
                </a:solidFill>
                <a:effectLst/>
                <a:latin typeface="Palatino" pitchFamily="18" charset="0"/>
                <a:cs typeface="Arial" pitchFamily="34" charset="0"/>
              </a:rPr>
              <a:t> Breaker</a:t>
            </a:r>
            <a:endParaRPr kumimoji="0" lang="en-US" altLang="en-US" sz="1400" b="0" i="0" u="none" strike="noStrike" cap="none" normalizeH="0" baseline="0" dirty="0" smtClean="0">
              <a:ln>
                <a:noFill/>
              </a:ln>
              <a:solidFill>
                <a:schemeClr val="tx1">
                  <a:lumMod val="75000"/>
                  <a:lumOff val="25000"/>
                </a:schemeClr>
              </a:solidFill>
              <a:effectLst/>
              <a:latin typeface="Palatino" pitchFamily="18" charset="0"/>
              <a:cs typeface="Arial" pitchFamily="34" charset="0"/>
            </a:endParaRPr>
          </a:p>
        </p:txBody>
      </p:sp>
      <p:sp>
        <p:nvSpPr>
          <p:cNvPr id="34" name="Text Box 27"/>
          <p:cNvSpPr txBox="1">
            <a:spLocks noChangeArrowheads="1"/>
          </p:cNvSpPr>
          <p:nvPr/>
        </p:nvSpPr>
        <p:spPr bwMode="auto">
          <a:xfrm>
            <a:off x="5451496" y="5011945"/>
            <a:ext cx="200974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lumMod val="75000"/>
                    <a:lumOff val="25000"/>
                  </a:schemeClr>
                </a:solidFill>
                <a:effectLst/>
                <a:latin typeface="Britannic Bold" panose="020B0903060703020204" pitchFamily="34" charset="0"/>
                <a:cs typeface="Arial" pitchFamily="34" charset="0"/>
              </a:rPr>
              <a:t>Bus Tie Breakers</a:t>
            </a:r>
            <a:endParaRPr kumimoji="0" lang="en-US" altLang="en-US" sz="1400" b="0" i="0" u="none" strike="noStrike" cap="none" normalizeH="0" baseline="0" dirty="0" smtClean="0">
              <a:ln>
                <a:noFill/>
              </a:ln>
              <a:solidFill>
                <a:schemeClr val="tx1">
                  <a:lumMod val="75000"/>
                  <a:lumOff val="25000"/>
                </a:schemeClr>
              </a:solidFill>
              <a:effectLst/>
              <a:latin typeface="Britannic Bold" panose="020B0903060703020204" pitchFamily="34" charset="0"/>
              <a:cs typeface="Arial" pitchFamily="34" charset="0"/>
            </a:endParaRPr>
          </a:p>
        </p:txBody>
      </p:sp>
      <p:sp>
        <p:nvSpPr>
          <p:cNvPr id="35" name="Text Box 26"/>
          <p:cNvSpPr txBox="1">
            <a:spLocks noChangeArrowheads="1"/>
          </p:cNvSpPr>
          <p:nvPr/>
        </p:nvSpPr>
        <p:spPr bwMode="auto">
          <a:xfrm>
            <a:off x="4191000" y="1238379"/>
            <a:ext cx="1173539"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dirty="0" smtClean="0">
                <a:solidFill>
                  <a:srgbClr val="808080"/>
                </a:solidFill>
                <a:latin typeface="Britannic Bold" pitchFamily="34" charset="0"/>
                <a:cs typeface="Arial" pitchFamily="34" charset="0"/>
              </a:rPr>
              <a:t>Service Test</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27"/>
          <p:cNvSpPr txBox="1">
            <a:spLocks noChangeArrowheads="1"/>
          </p:cNvSpPr>
          <p:nvPr/>
        </p:nvSpPr>
        <p:spPr bwMode="auto">
          <a:xfrm>
            <a:off x="5460431" y="3381130"/>
            <a:ext cx="91388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Bus Bar</a:t>
            </a:r>
            <a:endParaRPr kumimoji="0" lang="en-US" altLang="en-US" sz="1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5364539" y="3823682"/>
            <a:ext cx="1396052" cy="338554"/>
          </a:xfrm>
          <a:prstGeom prst="rect">
            <a:avLst/>
          </a:prstGeom>
          <a:noFill/>
        </p:spPr>
        <p:txBody>
          <a:bodyPr wrap="square" rtlCol="0">
            <a:spAutoFit/>
          </a:bodyPr>
          <a:lstStyle/>
          <a:p>
            <a:r>
              <a:rPr lang="en-US" sz="1600" dirty="0" smtClean="0">
                <a:solidFill>
                  <a:schemeClr val="tx2">
                    <a:lumMod val="65000"/>
                    <a:lumOff val="35000"/>
                  </a:schemeClr>
                </a:solidFill>
                <a:latin typeface="Stencil" panose="040409050D0802020404" pitchFamily="82" charset="0"/>
              </a:rPr>
              <a:t>Insulation</a:t>
            </a:r>
            <a:endParaRPr lang="en-US" sz="1600" dirty="0">
              <a:solidFill>
                <a:schemeClr val="tx2">
                  <a:lumMod val="65000"/>
                  <a:lumOff val="35000"/>
                </a:schemeClr>
              </a:solidFill>
              <a:latin typeface="Stencil" panose="040409050D0802020404" pitchFamily="82" charset="0"/>
            </a:endParaRPr>
          </a:p>
        </p:txBody>
      </p:sp>
      <p:sp>
        <p:nvSpPr>
          <p:cNvPr id="4" name="TextBox 3"/>
          <p:cNvSpPr txBox="1"/>
          <p:nvPr/>
        </p:nvSpPr>
        <p:spPr>
          <a:xfrm>
            <a:off x="5818011" y="2843342"/>
            <a:ext cx="1066800" cy="461665"/>
          </a:xfrm>
          <a:prstGeom prst="rect">
            <a:avLst/>
          </a:prstGeom>
          <a:noFill/>
        </p:spPr>
        <p:txBody>
          <a:bodyPr wrap="square" rtlCol="0">
            <a:spAutoFit/>
          </a:bodyPr>
          <a:lstStyle/>
          <a:p>
            <a:r>
              <a:rPr lang="en-US" dirty="0" smtClean="0"/>
              <a:t>Franks</a:t>
            </a:r>
            <a:endParaRPr lang="en-US" dirty="0"/>
          </a:p>
        </p:txBody>
      </p:sp>
    </p:spTree>
    <p:extLst>
      <p:ext uri="{BB962C8B-B14F-4D97-AF65-F5344CB8AC3E}">
        <p14:creationId xmlns:p14="http://schemas.microsoft.com/office/powerpoint/2010/main" val="3834025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6096000" cy="4343400"/>
          </a:xfrm>
        </p:spPr>
        <p:txBody>
          <a:bodyPr/>
          <a:lstStyle/>
          <a:p>
            <a:pPr marL="57150" indent="0">
              <a:buNone/>
            </a:pPr>
            <a:r>
              <a:rPr lang="en-US" sz="1600" dirty="0" smtClean="0"/>
              <a:t>DC testing work is ALWAYS performed first because the breaker must be closed to conduct a load test. </a:t>
            </a:r>
          </a:p>
          <a:p>
            <a:pPr marL="57150" indent="0">
              <a:buNone/>
            </a:pPr>
            <a:endParaRPr lang="en-US" sz="1600" dirty="0"/>
          </a:p>
          <a:p>
            <a:pPr marL="57150" indent="0">
              <a:buNone/>
            </a:pPr>
            <a:r>
              <a:rPr lang="en-US" sz="1600" dirty="0" smtClean="0"/>
              <a:t>The </a:t>
            </a:r>
            <a:r>
              <a:rPr lang="en-US" sz="1600" b="1" dirty="0" smtClean="0"/>
              <a:t>DC Relay Circuit Ring Out </a:t>
            </a:r>
            <a:r>
              <a:rPr lang="en-US" sz="1600" dirty="0" smtClean="0"/>
              <a:t>test is a standard assessment designed to ensure tripping contacts are wired correctly as per the schematic. These tests are:</a:t>
            </a:r>
          </a:p>
          <a:p>
            <a:pPr marL="57150" indent="0">
              <a:buNone/>
            </a:pPr>
            <a:r>
              <a:rPr lang="en-US" sz="1600" dirty="0" smtClean="0"/>
              <a:t> </a:t>
            </a:r>
          </a:p>
          <a:p>
            <a:pPr lvl="1">
              <a:buFont typeface="Wingdings" panose="05000000000000000000" pitchFamily="2" charset="2"/>
              <a:buChar char="q"/>
            </a:pPr>
            <a:r>
              <a:rPr lang="en-US" sz="1600" dirty="0" smtClean="0"/>
              <a:t>Performed </a:t>
            </a:r>
            <a:r>
              <a:rPr lang="en-US" sz="1600" dirty="0"/>
              <a:t>on multiple circuits to test primary backup failure</a:t>
            </a:r>
          </a:p>
          <a:p>
            <a:pPr lvl="1">
              <a:buFont typeface="Wingdings" panose="05000000000000000000" pitchFamily="2" charset="2"/>
              <a:buChar char="q"/>
            </a:pPr>
            <a:r>
              <a:rPr lang="en-US" sz="1600" dirty="0" smtClean="0"/>
              <a:t>Executed on </a:t>
            </a:r>
            <a:r>
              <a:rPr lang="en-US" sz="1600" dirty="0"/>
              <a:t>breaker controls to verify the coils, links, contacts, controls, etc. match </a:t>
            </a:r>
            <a:r>
              <a:rPr lang="en-US" sz="1600" dirty="0" smtClean="0"/>
              <a:t>the schematic</a:t>
            </a:r>
            <a:endParaRPr lang="en-US" sz="1600" dirty="0"/>
          </a:p>
          <a:p>
            <a:pPr lvl="1">
              <a:buFont typeface="Wingdings" panose="05000000000000000000" pitchFamily="2" charset="2"/>
              <a:buChar char="q"/>
            </a:pPr>
            <a:r>
              <a:rPr lang="en-US" sz="1600" dirty="0" smtClean="0"/>
              <a:t>Used with Disturbance Monitoring Equipment (DME)</a:t>
            </a:r>
          </a:p>
        </p:txBody>
      </p:sp>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10</a:t>
            </a:fld>
            <a:endParaRPr lang="en-US" dirty="0"/>
          </a:p>
        </p:txBody>
      </p:sp>
      <p:sp>
        <p:nvSpPr>
          <p:cNvPr id="4" name="Title 3"/>
          <p:cNvSpPr>
            <a:spLocks noGrp="1"/>
          </p:cNvSpPr>
          <p:nvPr>
            <p:ph type="title"/>
          </p:nvPr>
        </p:nvSpPr>
        <p:spPr>
          <a:xfrm>
            <a:off x="228600" y="0"/>
            <a:ext cx="8458200" cy="838200"/>
          </a:xfrm>
        </p:spPr>
        <p:txBody>
          <a:bodyPr/>
          <a:lstStyle/>
          <a:p>
            <a:r>
              <a:rPr lang="en-US" dirty="0" smtClean="0"/>
              <a:t>Direct Current (DC</a:t>
            </a:r>
            <a:r>
              <a:rPr lang="en-US" dirty="0"/>
              <a:t>) Relay Circuit Ring Out Test</a:t>
            </a:r>
          </a:p>
        </p:txBody>
      </p:sp>
      <p:sp>
        <p:nvSpPr>
          <p:cNvPr id="6" name="TextBox 5"/>
          <p:cNvSpPr txBox="1"/>
          <p:nvPr/>
        </p:nvSpPr>
        <p:spPr>
          <a:xfrm>
            <a:off x="962379" y="5024978"/>
            <a:ext cx="7162800" cy="923330"/>
          </a:xfrm>
          <a:prstGeom prst="rect">
            <a:avLst/>
          </a:prstGeom>
          <a:noFill/>
        </p:spPr>
        <p:txBody>
          <a:bodyPr wrap="square" rtlCol="0">
            <a:spAutoFit/>
          </a:bodyPr>
          <a:lstStyle/>
          <a:p>
            <a:r>
              <a:rPr lang="en-US" sz="1800" i="1" dirty="0" smtClean="0">
                <a:latin typeface="+mn-lt"/>
              </a:rPr>
              <a:t>Before microprocessors, the DC relay circuit ring out test was conducted with 12 volts of direct current and a bell used to ‘ring out’ each wire.</a:t>
            </a:r>
            <a:endParaRPr lang="en-US" sz="1800" i="1"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010" y="5099793"/>
            <a:ext cx="505179" cy="5099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638" t="2987" b="5040"/>
          <a:stretch/>
        </p:blipFill>
        <p:spPr>
          <a:xfrm>
            <a:off x="6690631" y="1143000"/>
            <a:ext cx="1861929" cy="3468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35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11</a:t>
            </a:fld>
            <a:endParaRPr lang="en-US" dirty="0"/>
          </a:p>
        </p:txBody>
      </p:sp>
      <p:sp>
        <p:nvSpPr>
          <p:cNvPr id="4" name="Title 3"/>
          <p:cNvSpPr>
            <a:spLocks noGrp="1"/>
          </p:cNvSpPr>
          <p:nvPr>
            <p:ph type="title"/>
          </p:nvPr>
        </p:nvSpPr>
        <p:spPr/>
        <p:txBody>
          <a:bodyPr/>
          <a:lstStyle/>
          <a:p>
            <a:r>
              <a:rPr lang="en-US" dirty="0" smtClean="0"/>
              <a:t>CT Network Tests</a:t>
            </a:r>
            <a:endParaRPr lang="en-US" dirty="0"/>
          </a:p>
        </p:txBody>
      </p:sp>
      <p:sp>
        <p:nvSpPr>
          <p:cNvPr id="2" name="TextBox 1"/>
          <p:cNvSpPr txBox="1"/>
          <p:nvPr/>
        </p:nvSpPr>
        <p:spPr>
          <a:xfrm>
            <a:off x="1033258" y="5181600"/>
            <a:ext cx="6629400" cy="1077218"/>
          </a:xfrm>
          <a:prstGeom prst="rect">
            <a:avLst/>
          </a:prstGeom>
          <a:noFill/>
        </p:spPr>
        <p:txBody>
          <a:bodyPr wrap="square" rtlCol="0">
            <a:spAutoFit/>
          </a:bodyPr>
          <a:lstStyle/>
          <a:p>
            <a:r>
              <a:rPr lang="en-US" sz="1600" b="1" dirty="0">
                <a:latin typeface="+mn-lt"/>
              </a:rPr>
              <a:t>Apparatus technicians </a:t>
            </a:r>
            <a:r>
              <a:rPr lang="en-US" sz="1600" dirty="0">
                <a:latin typeface="+mn-lt"/>
              </a:rPr>
              <a:t>test the performance of the </a:t>
            </a:r>
            <a:r>
              <a:rPr lang="en-US" sz="1600" dirty="0" smtClean="0">
                <a:latin typeface="+mn-lt"/>
              </a:rPr>
              <a:t>CT. </a:t>
            </a:r>
            <a:r>
              <a:rPr lang="en-US" sz="1600" b="1" dirty="0">
                <a:latin typeface="+mn-lt"/>
              </a:rPr>
              <a:t>Relay technicians</a:t>
            </a:r>
            <a:r>
              <a:rPr lang="en-US" sz="1600" dirty="0">
                <a:latin typeface="+mn-lt"/>
              </a:rPr>
              <a:t> test to ensure </a:t>
            </a:r>
            <a:r>
              <a:rPr lang="en-US" sz="1600" dirty="0" smtClean="0">
                <a:latin typeface="+mn-lt"/>
              </a:rPr>
              <a:t>the </a:t>
            </a:r>
            <a:r>
              <a:rPr lang="en-US" sz="1600" dirty="0">
                <a:latin typeface="+mn-lt"/>
              </a:rPr>
              <a:t>CT is connected correctly and </a:t>
            </a:r>
            <a:r>
              <a:rPr lang="en-US" sz="1600" dirty="0" smtClean="0">
                <a:latin typeface="+mn-lt"/>
              </a:rPr>
              <a:t>the </a:t>
            </a:r>
            <a:r>
              <a:rPr lang="en-US" sz="1600" dirty="0">
                <a:latin typeface="+mn-lt"/>
              </a:rPr>
              <a:t>tap is correct. </a:t>
            </a:r>
          </a:p>
          <a:p>
            <a:endParaRPr lang="en-US" sz="1600"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300" y="5376809"/>
            <a:ext cx="457199" cy="46152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77000" y="1109870"/>
            <a:ext cx="2542472" cy="3581400"/>
          </a:xfrm>
          <a:prstGeom prst="rect">
            <a:avLst/>
          </a:prstGeom>
        </p:spPr>
      </p:pic>
      <p:sp>
        <p:nvSpPr>
          <p:cNvPr id="9" name="TextBox 8"/>
          <p:cNvSpPr txBox="1"/>
          <p:nvPr/>
        </p:nvSpPr>
        <p:spPr>
          <a:xfrm>
            <a:off x="152400" y="781026"/>
            <a:ext cx="6324600" cy="4493538"/>
          </a:xfrm>
          <a:prstGeom prst="rect">
            <a:avLst/>
          </a:prstGeom>
          <a:noFill/>
        </p:spPr>
        <p:txBody>
          <a:bodyPr wrap="square" rtlCol="0">
            <a:spAutoFit/>
          </a:bodyPr>
          <a:lstStyle/>
          <a:p>
            <a:r>
              <a:rPr lang="en-US" sz="1600" b="1" dirty="0" smtClean="0">
                <a:latin typeface="+mn-lt"/>
              </a:rPr>
              <a:t>Current Transformers (CT) </a:t>
            </a:r>
            <a:r>
              <a:rPr lang="en-US" sz="1600" dirty="0" smtClean="0">
                <a:latin typeface="+mn-lt"/>
              </a:rPr>
              <a:t>are</a:t>
            </a:r>
            <a:r>
              <a:rPr lang="en-US" sz="1600" b="1" dirty="0" smtClean="0">
                <a:latin typeface="+mn-lt"/>
              </a:rPr>
              <a:t> </a:t>
            </a:r>
            <a:r>
              <a:rPr lang="en-US" sz="1600" dirty="0" smtClean="0">
                <a:latin typeface="+mn-lt"/>
              </a:rPr>
              <a:t>electrical </a:t>
            </a:r>
            <a:r>
              <a:rPr lang="en-US" sz="1600" dirty="0">
                <a:latin typeface="+mn-lt"/>
              </a:rPr>
              <a:t>devices </a:t>
            </a:r>
            <a:r>
              <a:rPr lang="en-US" sz="1600" dirty="0" smtClean="0">
                <a:latin typeface="+mn-lt"/>
              </a:rPr>
              <a:t>designed to step </a:t>
            </a:r>
            <a:r>
              <a:rPr lang="en-US" sz="1600" dirty="0">
                <a:latin typeface="+mn-lt"/>
              </a:rPr>
              <a:t>down </a:t>
            </a:r>
            <a:r>
              <a:rPr lang="en-US" sz="1600" dirty="0" smtClean="0">
                <a:latin typeface="+mn-lt"/>
              </a:rPr>
              <a:t>a substation’s primary </a:t>
            </a:r>
            <a:r>
              <a:rPr lang="en-US" sz="1600" dirty="0">
                <a:latin typeface="+mn-lt"/>
              </a:rPr>
              <a:t>current </a:t>
            </a:r>
            <a:r>
              <a:rPr lang="en-US" sz="1600" dirty="0" smtClean="0">
                <a:latin typeface="+mn-lt"/>
              </a:rPr>
              <a:t>to </a:t>
            </a:r>
            <a:r>
              <a:rPr lang="en-US" sz="1600" dirty="0">
                <a:latin typeface="+mn-lt"/>
              </a:rPr>
              <a:t>a usable, secondary value for relay and metering circuits. </a:t>
            </a:r>
          </a:p>
          <a:p>
            <a:endParaRPr lang="en-US" sz="1600" dirty="0">
              <a:latin typeface="+mn-lt"/>
            </a:endParaRPr>
          </a:p>
          <a:p>
            <a:r>
              <a:rPr lang="en-US" sz="1600" b="1" dirty="0">
                <a:latin typeface="+mn-lt"/>
              </a:rPr>
              <a:t>CT Network tests </a:t>
            </a:r>
            <a:r>
              <a:rPr lang="en-US" sz="1600" dirty="0">
                <a:latin typeface="+mn-lt"/>
              </a:rPr>
              <a:t>are </a:t>
            </a:r>
            <a:r>
              <a:rPr lang="en-US" sz="1600" dirty="0" smtClean="0">
                <a:latin typeface="+mn-lt"/>
              </a:rPr>
              <a:t>used to </a:t>
            </a:r>
            <a:r>
              <a:rPr lang="en-US" sz="1600" i="1" dirty="0">
                <a:latin typeface="+mn-lt"/>
              </a:rPr>
              <a:t>confirm</a:t>
            </a:r>
            <a:r>
              <a:rPr lang="en-US" sz="1600" dirty="0">
                <a:latin typeface="+mn-lt"/>
              </a:rPr>
              <a:t> the physical condition and electrical characteristics of the </a:t>
            </a:r>
            <a:r>
              <a:rPr lang="en-US" sz="1600" dirty="0" smtClean="0">
                <a:latin typeface="+mn-lt"/>
              </a:rPr>
              <a:t>CTs. </a:t>
            </a:r>
            <a:endParaRPr lang="en-US" sz="1600" dirty="0">
              <a:latin typeface="+mn-lt"/>
            </a:endParaRPr>
          </a:p>
          <a:p>
            <a:endParaRPr lang="en-US" sz="1600" dirty="0">
              <a:latin typeface="+mn-lt"/>
            </a:endParaRPr>
          </a:p>
          <a:p>
            <a:r>
              <a:rPr lang="en-US" sz="1600" dirty="0" smtClean="0">
                <a:latin typeface="+mn-lt"/>
              </a:rPr>
              <a:t>With CTs, it’s necessary </a:t>
            </a:r>
            <a:r>
              <a:rPr lang="en-US" sz="1600" dirty="0">
                <a:latin typeface="+mn-lt"/>
              </a:rPr>
              <a:t>to verify </a:t>
            </a:r>
            <a:r>
              <a:rPr lang="en-US" sz="1600" dirty="0" smtClean="0">
                <a:latin typeface="+mn-lt"/>
              </a:rPr>
              <a:t>(visually and physically) that each CT is dry, each CT’s internal </a:t>
            </a:r>
            <a:r>
              <a:rPr lang="en-US" sz="1600" dirty="0">
                <a:latin typeface="+mn-lt"/>
              </a:rPr>
              <a:t>connections </a:t>
            </a:r>
            <a:r>
              <a:rPr lang="en-US" sz="1600" dirty="0" smtClean="0">
                <a:latin typeface="+mn-lt"/>
              </a:rPr>
              <a:t>haven’t been loosened, and each  CTs major </a:t>
            </a:r>
            <a:r>
              <a:rPr lang="en-US" sz="1600" dirty="0">
                <a:latin typeface="+mn-lt"/>
              </a:rPr>
              <a:t>insulation structure is </a:t>
            </a:r>
            <a:r>
              <a:rPr lang="en-US" sz="1600" dirty="0" smtClean="0">
                <a:latin typeface="+mn-lt"/>
              </a:rPr>
              <a:t>intact. </a:t>
            </a:r>
          </a:p>
          <a:p>
            <a:endParaRPr lang="en-US" sz="1600" dirty="0">
              <a:latin typeface="+mn-lt"/>
            </a:endParaRPr>
          </a:p>
          <a:p>
            <a:r>
              <a:rPr lang="en-US" sz="1600" b="1" i="1" dirty="0" smtClean="0">
                <a:latin typeface="+mn-lt"/>
              </a:rPr>
              <a:t>CT Network tests include:</a:t>
            </a:r>
            <a:endParaRPr lang="en-US" sz="1600" dirty="0" smtClean="0">
              <a:latin typeface="+mn-lt"/>
            </a:endParaRPr>
          </a:p>
          <a:p>
            <a:endParaRPr lang="en-US" sz="1600" dirty="0" smtClean="0">
              <a:latin typeface="+mn-lt"/>
            </a:endParaRPr>
          </a:p>
          <a:p>
            <a:pPr marL="742950" lvl="1" indent="-285750">
              <a:buFont typeface="Wingdings" panose="05000000000000000000" pitchFamily="2" charset="2"/>
              <a:buChar char="q"/>
            </a:pPr>
            <a:r>
              <a:rPr lang="en-US" sz="1600" dirty="0" smtClean="0">
                <a:latin typeface="+mn-lt"/>
              </a:rPr>
              <a:t>Megger</a:t>
            </a:r>
          </a:p>
          <a:p>
            <a:pPr marL="742950" lvl="1" indent="-285750">
              <a:buFont typeface="Wingdings" panose="05000000000000000000" pitchFamily="2" charset="2"/>
              <a:buChar char="q"/>
            </a:pPr>
            <a:r>
              <a:rPr lang="en-US" sz="1600" dirty="0" smtClean="0">
                <a:latin typeface="+mn-lt"/>
              </a:rPr>
              <a:t>Impedance</a:t>
            </a:r>
          </a:p>
          <a:p>
            <a:pPr marL="742950" lvl="1" indent="-285750">
              <a:buFont typeface="Wingdings" panose="05000000000000000000" pitchFamily="2" charset="2"/>
              <a:buChar char="q"/>
            </a:pPr>
            <a:r>
              <a:rPr lang="en-US" sz="1600" dirty="0" smtClean="0">
                <a:latin typeface="+mn-lt"/>
              </a:rPr>
              <a:t>Load</a:t>
            </a:r>
            <a:endParaRPr lang="en-US" sz="1600" dirty="0">
              <a:latin typeface="+mn-lt"/>
            </a:endParaRPr>
          </a:p>
          <a:p>
            <a:pPr marL="742950" lvl="1" indent="-285750">
              <a:buFont typeface="Wingdings" panose="05000000000000000000" pitchFamily="2" charset="2"/>
              <a:buChar char="q"/>
            </a:pPr>
            <a:r>
              <a:rPr lang="en-US" sz="1600" dirty="0" smtClean="0">
                <a:latin typeface="+mn-lt"/>
              </a:rPr>
              <a:t>Service</a:t>
            </a:r>
            <a:endParaRPr lang="en-US" sz="1600" dirty="0">
              <a:latin typeface="+mn-lt"/>
            </a:endParaRPr>
          </a:p>
          <a:p>
            <a:pPr marL="742950" lvl="1" indent="-285750">
              <a:buFont typeface="Wingdings" panose="05000000000000000000" pitchFamily="2" charset="2"/>
              <a:buChar char="q"/>
            </a:pPr>
            <a:endParaRPr lang="en-US" sz="1400" dirty="0">
              <a:latin typeface="+mn-lt"/>
            </a:endParaRPr>
          </a:p>
        </p:txBody>
      </p:sp>
    </p:spTree>
    <p:extLst>
      <p:ext uri="{BB962C8B-B14F-4D97-AF65-F5344CB8AC3E}">
        <p14:creationId xmlns:p14="http://schemas.microsoft.com/office/powerpoint/2010/main" val="85581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Megger Test </a:t>
            </a:r>
            <a:endParaRPr lang="en-US" dirty="0"/>
          </a:p>
        </p:txBody>
      </p:sp>
      <p:sp>
        <p:nvSpPr>
          <p:cNvPr id="9" name="Content Placeholder 8"/>
          <p:cNvSpPr>
            <a:spLocks noGrp="1"/>
          </p:cNvSpPr>
          <p:nvPr>
            <p:ph idx="1"/>
          </p:nvPr>
        </p:nvSpPr>
        <p:spPr>
          <a:xfrm>
            <a:off x="152400" y="838200"/>
            <a:ext cx="5562600" cy="3657600"/>
          </a:xfrm>
        </p:spPr>
        <p:txBody>
          <a:bodyPr/>
          <a:lstStyle/>
          <a:p>
            <a:pPr marL="0" indent="0">
              <a:buNone/>
            </a:pPr>
            <a:r>
              <a:rPr lang="en-US" sz="1600" dirty="0" smtClean="0"/>
              <a:t>The </a:t>
            </a:r>
            <a:r>
              <a:rPr lang="en-US" sz="1600" b="1" dirty="0"/>
              <a:t>M</a:t>
            </a:r>
            <a:r>
              <a:rPr lang="en-US" sz="1600" b="1" dirty="0" smtClean="0"/>
              <a:t>egger </a:t>
            </a:r>
            <a:r>
              <a:rPr lang="en-US" sz="1600" dirty="0"/>
              <a:t>test </a:t>
            </a:r>
            <a:r>
              <a:rPr lang="en-US" sz="1600" dirty="0" smtClean="0"/>
              <a:t>is designed to test the insulation </a:t>
            </a:r>
            <a:r>
              <a:rPr lang="en-US" sz="1600" dirty="0"/>
              <a:t>resistance quality of an electrical system </a:t>
            </a:r>
            <a:r>
              <a:rPr lang="en-US" sz="1600" dirty="0" smtClean="0"/>
              <a:t> as systems can degrade </a:t>
            </a:r>
            <a:r>
              <a:rPr lang="en-US" sz="1600" dirty="0"/>
              <a:t>over time due to temperature, humidity, moisture, dust particles, etc. </a:t>
            </a:r>
            <a:endParaRPr lang="en-US" sz="1600" dirty="0" smtClean="0"/>
          </a:p>
          <a:p>
            <a:pPr marL="0" indent="0">
              <a:buNone/>
            </a:pPr>
            <a:endParaRPr lang="en-US" sz="1600" dirty="0"/>
          </a:p>
          <a:p>
            <a:pPr marL="0" indent="0">
              <a:buNone/>
            </a:pPr>
            <a:r>
              <a:rPr lang="en-US" sz="1800" i="1" dirty="0" smtClean="0"/>
              <a:t>The Megger test</a:t>
            </a:r>
            <a:r>
              <a:rPr lang="en-US" sz="1800" dirty="0" smtClean="0"/>
              <a:t>: </a:t>
            </a:r>
          </a:p>
          <a:p>
            <a:pPr marL="0" indent="0">
              <a:buNone/>
            </a:pPr>
            <a:endParaRPr lang="en-US" sz="1600" dirty="0" smtClean="0"/>
          </a:p>
          <a:p>
            <a:pPr lvl="1">
              <a:lnSpc>
                <a:spcPts val="2400"/>
              </a:lnSpc>
              <a:buFont typeface="Wingdings" panose="05000000000000000000" pitchFamily="2" charset="2"/>
              <a:buChar char="q"/>
            </a:pPr>
            <a:r>
              <a:rPr lang="en-US" sz="1800" dirty="0"/>
              <a:t>C</a:t>
            </a:r>
            <a:r>
              <a:rPr lang="en-US" sz="1800" dirty="0" smtClean="0"/>
              <a:t>hecks all </a:t>
            </a:r>
            <a:r>
              <a:rPr lang="en-US" sz="1800" dirty="0"/>
              <a:t>wiring </a:t>
            </a:r>
            <a:r>
              <a:rPr lang="en-US" sz="1800" dirty="0" smtClean="0"/>
              <a:t> and the CT</a:t>
            </a:r>
          </a:p>
          <a:p>
            <a:pPr lvl="1">
              <a:lnSpc>
                <a:spcPts val="2400"/>
              </a:lnSpc>
              <a:buFont typeface="Wingdings" panose="05000000000000000000" pitchFamily="2" charset="2"/>
              <a:buChar char="q"/>
            </a:pPr>
            <a:r>
              <a:rPr lang="en-US" sz="1800" dirty="0"/>
              <a:t>I</a:t>
            </a:r>
            <a:r>
              <a:rPr lang="en-US" sz="1800" dirty="0" smtClean="0"/>
              <a:t>s always </a:t>
            </a:r>
            <a:r>
              <a:rPr lang="en-US" sz="1800" dirty="0"/>
              <a:t>conducted closet to </a:t>
            </a:r>
            <a:r>
              <a:rPr lang="en-US" sz="1800" dirty="0" smtClean="0"/>
              <a:t>the ground point</a:t>
            </a:r>
          </a:p>
          <a:p>
            <a:pPr lvl="1">
              <a:lnSpc>
                <a:spcPts val="2400"/>
              </a:lnSpc>
              <a:buFont typeface="Wingdings" panose="05000000000000000000" pitchFamily="2" charset="2"/>
              <a:buChar char="q"/>
            </a:pPr>
            <a:r>
              <a:rPr lang="en-US" sz="1800" dirty="0"/>
              <a:t>S</a:t>
            </a:r>
            <a:r>
              <a:rPr lang="en-US" sz="1800" dirty="0" smtClean="0"/>
              <a:t>hows </a:t>
            </a:r>
            <a:r>
              <a:rPr lang="en-US" sz="1800" dirty="0"/>
              <a:t>the amount </a:t>
            </a:r>
            <a:r>
              <a:rPr lang="en-US" sz="1800" dirty="0" smtClean="0"/>
              <a:t>leakage </a:t>
            </a:r>
            <a:r>
              <a:rPr lang="en-US" sz="1800" dirty="0"/>
              <a:t>current on the moist or dirty areas of the </a:t>
            </a:r>
            <a:r>
              <a:rPr lang="en-US" sz="1800" dirty="0" smtClean="0"/>
              <a:t>CT and wiring insulation</a:t>
            </a:r>
            <a:endParaRPr lang="en-US" sz="1800" dirty="0"/>
          </a:p>
          <a:p>
            <a:pPr marL="0" indent="0">
              <a:buNone/>
            </a:pP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19200"/>
            <a:ext cx="3059142"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914400" y="5057359"/>
            <a:ext cx="5767316" cy="646331"/>
          </a:xfrm>
          <a:prstGeom prst="rect">
            <a:avLst/>
          </a:prstGeom>
          <a:noFill/>
        </p:spPr>
        <p:txBody>
          <a:bodyPr wrap="square" rtlCol="0">
            <a:spAutoFit/>
          </a:bodyPr>
          <a:lstStyle/>
          <a:p>
            <a:r>
              <a:rPr lang="en-US" sz="1800" b="1" dirty="0">
                <a:latin typeface="+mn-lt"/>
              </a:rPr>
              <a:t>One CT ground is standard because two CT grounds can short out the relays. </a:t>
            </a:r>
            <a:endParaRPr lang="en-US" sz="18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057" y="5105400"/>
            <a:ext cx="545091" cy="550250"/>
          </a:xfrm>
          <a:prstGeom prst="rect">
            <a:avLst/>
          </a:prstGeom>
        </p:spPr>
      </p:pic>
    </p:spTree>
    <p:extLst>
      <p:ext uri="{BB962C8B-B14F-4D97-AF65-F5344CB8AC3E}">
        <p14:creationId xmlns:p14="http://schemas.microsoft.com/office/powerpoint/2010/main" val="56086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Impedance Test</a:t>
            </a:r>
            <a:endParaRPr lang="en-US" dirty="0"/>
          </a:p>
        </p:txBody>
      </p:sp>
      <p:sp>
        <p:nvSpPr>
          <p:cNvPr id="6" name="Content Placeholder 5"/>
          <p:cNvSpPr>
            <a:spLocks noGrp="1"/>
          </p:cNvSpPr>
          <p:nvPr>
            <p:ph idx="1"/>
          </p:nvPr>
        </p:nvSpPr>
        <p:spPr>
          <a:xfrm>
            <a:off x="228600" y="838200"/>
            <a:ext cx="4267200" cy="5486400"/>
          </a:xfrm>
        </p:spPr>
        <p:txBody>
          <a:bodyPr/>
          <a:lstStyle/>
          <a:p>
            <a:pPr marL="0" indent="0">
              <a:buNone/>
            </a:pPr>
            <a:r>
              <a:rPr lang="en-US" sz="2000" dirty="0" smtClean="0"/>
              <a:t>An </a:t>
            </a:r>
            <a:r>
              <a:rPr lang="en-US" sz="2000" b="1" dirty="0"/>
              <a:t>Impedance</a:t>
            </a:r>
            <a:r>
              <a:rPr lang="en-US" sz="2000" dirty="0"/>
              <a:t> test is </a:t>
            </a:r>
            <a:r>
              <a:rPr lang="en-US" sz="2000" dirty="0" smtClean="0"/>
              <a:t>used to determine loose </a:t>
            </a:r>
            <a:r>
              <a:rPr lang="en-US" sz="2000" dirty="0"/>
              <a:t>or </a:t>
            </a:r>
            <a:r>
              <a:rPr lang="en-US" sz="2000" b="1" dirty="0" smtClean="0"/>
              <a:t>High-Resistance </a:t>
            </a:r>
            <a:r>
              <a:rPr lang="en-US" sz="2000" b="1" dirty="0"/>
              <a:t>C</a:t>
            </a:r>
            <a:r>
              <a:rPr lang="en-US" sz="2000" b="1" dirty="0" smtClean="0"/>
              <a:t>onnections </a:t>
            </a:r>
            <a:r>
              <a:rPr lang="en-US" sz="2000" dirty="0" smtClean="0"/>
              <a:t>(</a:t>
            </a:r>
            <a:r>
              <a:rPr lang="en-US" sz="2000" b="1" dirty="0" smtClean="0"/>
              <a:t>HRCs</a:t>
            </a:r>
            <a:r>
              <a:rPr lang="en-US" sz="2000" dirty="0"/>
              <a:t>). </a:t>
            </a:r>
            <a:r>
              <a:rPr lang="en-US" sz="2000" dirty="0" smtClean="0"/>
              <a:t>HRCs result from loose </a:t>
            </a:r>
            <a:r>
              <a:rPr lang="en-US" sz="2000" dirty="0"/>
              <a:t>or poor connections</a:t>
            </a:r>
            <a:r>
              <a:rPr lang="en-US" sz="2000" dirty="0" smtClean="0"/>
              <a:t>.</a:t>
            </a:r>
            <a:endParaRPr lang="en-US" sz="2000" dirty="0"/>
          </a:p>
          <a:p>
            <a:pPr marL="0" indent="0">
              <a:buNone/>
            </a:pPr>
            <a:r>
              <a:rPr lang="en-US" sz="2000" dirty="0" smtClean="0"/>
              <a:t> </a:t>
            </a:r>
          </a:p>
          <a:p>
            <a:pPr marL="0" indent="0">
              <a:buNone/>
            </a:pPr>
            <a:r>
              <a:rPr lang="en-US" sz="2000" dirty="0" smtClean="0"/>
              <a:t>An impedance test shows the characteristic of a CT as a function of current volts applied to secondary winding. </a:t>
            </a:r>
          </a:p>
          <a:p>
            <a:pPr marL="0" indent="0">
              <a:buNone/>
            </a:pPr>
            <a:endParaRPr lang="en-US" sz="2000" dirty="0"/>
          </a:p>
          <a:p>
            <a:pPr marL="0" indent="0">
              <a:buNone/>
            </a:pPr>
            <a:r>
              <a:rPr lang="en-US" sz="2000" dirty="0" smtClean="0"/>
              <a:t>An impedance test is also useful in determining if the core and/or </a:t>
            </a:r>
            <a:r>
              <a:rPr lang="en-US" sz="2000" dirty="0"/>
              <a:t>coils have been shifted by </a:t>
            </a:r>
            <a:r>
              <a:rPr lang="en-US" sz="2000" dirty="0" smtClean="0"/>
              <a:t>mechanical </a:t>
            </a:r>
            <a:r>
              <a:rPr lang="en-US" sz="2000" dirty="0"/>
              <a:t>or electrical damage. </a:t>
            </a:r>
          </a:p>
          <a:p>
            <a:pPr marL="0" indent="0">
              <a:buNone/>
            </a:pPr>
            <a:endParaRPr lang="en-US" sz="2000" dirty="0" smtClean="0"/>
          </a:p>
          <a:p>
            <a:pPr marL="0" indent="0">
              <a:buNone/>
            </a:pPr>
            <a:endParaRPr lang="en-US"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smtClean="0"/>
          </a:p>
          <a:p>
            <a:pPr marL="0" indent="0">
              <a:buNone/>
            </a:pPr>
            <a:endParaRPr lang="en-US" sz="18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60" y="1676400"/>
            <a:ext cx="4242356"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41999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14</a:t>
            </a:fld>
            <a:endParaRPr lang="en-US" dirty="0"/>
          </a:p>
        </p:txBody>
      </p:sp>
      <p:sp>
        <p:nvSpPr>
          <p:cNvPr id="4" name="Title 3"/>
          <p:cNvSpPr>
            <a:spLocks noGrp="1"/>
          </p:cNvSpPr>
          <p:nvPr>
            <p:ph type="title"/>
          </p:nvPr>
        </p:nvSpPr>
        <p:spPr/>
        <p:txBody>
          <a:bodyPr/>
          <a:lstStyle/>
          <a:p>
            <a:r>
              <a:rPr lang="en-US" dirty="0" smtClean="0"/>
              <a:t>Load Testing</a:t>
            </a:r>
            <a:endParaRPr lang="en-US" dirty="0"/>
          </a:p>
        </p:txBody>
      </p:sp>
      <p:sp>
        <p:nvSpPr>
          <p:cNvPr id="2" name="Content Placeholder 1"/>
          <p:cNvSpPr>
            <a:spLocks noGrp="1"/>
          </p:cNvSpPr>
          <p:nvPr>
            <p:ph idx="1"/>
          </p:nvPr>
        </p:nvSpPr>
        <p:spPr>
          <a:xfrm>
            <a:off x="76200" y="838200"/>
            <a:ext cx="4343400" cy="5105400"/>
          </a:xfrm>
        </p:spPr>
        <p:txBody>
          <a:bodyPr/>
          <a:lstStyle/>
          <a:p>
            <a:pPr marL="0" indent="0">
              <a:buNone/>
            </a:pPr>
            <a:r>
              <a:rPr lang="en-US" sz="2000" b="1" dirty="0" smtClean="0"/>
              <a:t>Load testing </a:t>
            </a:r>
            <a:r>
              <a:rPr lang="en-US" sz="2000" dirty="0" smtClean="0"/>
              <a:t>is the process </a:t>
            </a:r>
            <a:r>
              <a:rPr lang="en-US" sz="2000" dirty="0"/>
              <a:t>of putting </a:t>
            </a:r>
            <a:r>
              <a:rPr lang="en-US" sz="2000" dirty="0" smtClean="0"/>
              <a:t>a known value on the primary of a CT and measuring its secondary response. </a:t>
            </a:r>
          </a:p>
          <a:p>
            <a:pPr marL="0" indent="0">
              <a:buNone/>
            </a:pPr>
            <a:endParaRPr lang="en-US" sz="2000" dirty="0"/>
          </a:p>
          <a:p>
            <a:pPr marL="0" indent="0">
              <a:buNone/>
            </a:pPr>
            <a:r>
              <a:rPr lang="en-US" sz="2000" b="1" dirty="0" smtClean="0"/>
              <a:t>Load testing</a:t>
            </a:r>
            <a:r>
              <a:rPr lang="en-US" sz="2000" dirty="0" smtClean="0"/>
              <a:t>:</a:t>
            </a:r>
          </a:p>
          <a:p>
            <a:pPr marL="0" indent="0">
              <a:buNone/>
            </a:pPr>
            <a:endParaRPr lang="en-US" sz="2000" dirty="0"/>
          </a:p>
          <a:p>
            <a:pPr lvl="1">
              <a:buFont typeface="Wingdings" panose="05000000000000000000" pitchFamily="2" charset="2"/>
              <a:buChar char="q"/>
            </a:pPr>
            <a:r>
              <a:rPr lang="en-US" sz="2000" dirty="0" smtClean="0"/>
              <a:t>Checks to ensure the ratio is correct</a:t>
            </a:r>
          </a:p>
          <a:p>
            <a:pPr lvl="1">
              <a:buFont typeface="Wingdings" panose="05000000000000000000" pitchFamily="2" charset="2"/>
              <a:buChar char="q"/>
            </a:pPr>
            <a:r>
              <a:rPr lang="en-US" sz="2000" dirty="0" smtClean="0"/>
              <a:t>Ensures the physical orientation (polarity) of the CT is correct</a:t>
            </a:r>
          </a:p>
          <a:p>
            <a:pPr lvl="1">
              <a:buFont typeface="Wingdings" panose="05000000000000000000" pitchFamily="2" charset="2"/>
              <a:buChar char="q"/>
            </a:pPr>
            <a:r>
              <a:rPr lang="en-US" sz="2000" dirty="0" smtClean="0"/>
              <a:t>Verifies that the relay current circuit is wired as per the schematic</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508" y="1295400"/>
            <a:ext cx="4100722"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1302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4191000" cy="5029200"/>
          </a:xfrm>
        </p:spPr>
        <p:txBody>
          <a:bodyPr/>
          <a:lstStyle/>
          <a:p>
            <a:pPr marL="0" indent="0">
              <a:buNone/>
            </a:pPr>
            <a:r>
              <a:rPr lang="en-US" sz="2000" b="1" dirty="0" smtClean="0"/>
              <a:t>Service testing </a:t>
            </a:r>
            <a:r>
              <a:rPr lang="en-US" sz="2000" dirty="0" smtClean="0"/>
              <a:t>is the process of verifying the CTs and Potential Transformers (PTs) are in a normal state and the power flow is correct.</a:t>
            </a:r>
          </a:p>
          <a:p>
            <a:pPr marL="0" indent="0">
              <a:buNone/>
            </a:pPr>
            <a:r>
              <a:rPr lang="en-US" sz="2000" dirty="0" smtClean="0"/>
              <a:t> </a:t>
            </a:r>
            <a:endParaRPr lang="en-US" sz="2000" dirty="0"/>
          </a:p>
          <a:p>
            <a:pPr marL="0" indent="0">
              <a:buNone/>
            </a:pPr>
            <a:r>
              <a:rPr lang="en-US" sz="2000" dirty="0" smtClean="0"/>
              <a:t>Service testing is similar to load testing except that the current which is actually flowing is used. </a:t>
            </a:r>
          </a:p>
          <a:p>
            <a:pPr marL="0" indent="0">
              <a:buNone/>
            </a:pPr>
            <a:endParaRPr lang="en-US" sz="2000" dirty="0" smtClean="0"/>
          </a:p>
          <a:p>
            <a:pPr marL="0" indent="0">
              <a:buNone/>
            </a:pPr>
            <a:r>
              <a:rPr lang="en-US" sz="2000" dirty="0" smtClean="0"/>
              <a:t>Service testing is only performed on AC and is conducted AFTER the system is put back into service (i.e. after all of the other tests have been completed.) In other words, the service test is the final check. </a:t>
            </a:r>
          </a:p>
          <a:p>
            <a:pPr marL="0" indent="0">
              <a:buNone/>
            </a:pPr>
            <a:endParaRPr lang="en-US" sz="2400" dirty="0"/>
          </a:p>
        </p:txBody>
      </p:sp>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t>Service Testing</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6800" y="1009116"/>
            <a:ext cx="3197171" cy="4391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513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8610600" y="152400"/>
            <a:ext cx="533400" cy="457200"/>
          </a:xfrm>
        </p:spPr>
        <p:txBody>
          <a:bodyPr/>
          <a:lstStyle/>
          <a:p>
            <a:pPr>
              <a:defRPr/>
            </a:pPr>
            <a:fld id="{CEC6D2D8-8D5A-4D68-9264-6F1C869D4C36}" type="slidenum">
              <a:rPr lang="en-US" smtClean="0"/>
              <a:t>16</a:t>
            </a:fld>
            <a:endParaRPr lang="en-US" dirty="0"/>
          </a:p>
        </p:txBody>
      </p:sp>
      <p:sp>
        <p:nvSpPr>
          <p:cNvPr id="6147" name="Rectangle 2"/>
          <p:cNvSpPr>
            <a:spLocks noGrp="1" noChangeArrowheads="1"/>
          </p:cNvSpPr>
          <p:nvPr>
            <p:ph type="title"/>
          </p:nvPr>
        </p:nvSpPr>
        <p:spPr/>
        <p:txBody>
          <a:bodyPr/>
          <a:lstStyle/>
          <a:p>
            <a:pPr eaLnBrk="1" hangingPunct="1"/>
            <a:r>
              <a:rPr lang="en-US" altLang="en-US" dirty="0" smtClean="0"/>
              <a:t>Course Summary</a:t>
            </a:r>
          </a:p>
        </p:txBody>
      </p:sp>
      <p:sp>
        <p:nvSpPr>
          <p:cNvPr id="2" name="TextBox 1"/>
          <p:cNvSpPr txBox="1"/>
          <p:nvPr/>
        </p:nvSpPr>
        <p:spPr>
          <a:xfrm>
            <a:off x="304800" y="838200"/>
            <a:ext cx="8382000" cy="4031873"/>
          </a:xfrm>
          <a:prstGeom prst="rect">
            <a:avLst/>
          </a:prstGeom>
          <a:noFill/>
        </p:spPr>
        <p:txBody>
          <a:bodyPr wrap="square" rtlCol="0">
            <a:spAutoFit/>
          </a:bodyPr>
          <a:lstStyle/>
          <a:p>
            <a:r>
              <a:rPr lang="en-US" sz="2000" dirty="0" smtClean="0">
                <a:latin typeface="+mn-lt"/>
              </a:rPr>
              <a:t>In this course you’ve learned about the purpose and function of AC protective relay tests including:  </a:t>
            </a:r>
          </a:p>
          <a:p>
            <a:endParaRPr lang="en-US" sz="2000" dirty="0">
              <a:latin typeface="+mn-lt"/>
            </a:endParaRPr>
          </a:p>
          <a:p>
            <a:pPr marL="742950" lvl="1" indent="-285750">
              <a:buFont typeface="Wingdings" panose="05000000000000000000" pitchFamily="2" charset="2"/>
              <a:buChar char="q"/>
            </a:pPr>
            <a:r>
              <a:rPr lang="en-US" sz="2000" dirty="0" smtClean="0">
                <a:latin typeface="+mn-lt"/>
              </a:rPr>
              <a:t>Megger tests</a:t>
            </a:r>
          </a:p>
          <a:p>
            <a:pPr marL="742950" lvl="1" indent="-285750">
              <a:buFont typeface="Wingdings" panose="05000000000000000000" pitchFamily="2" charset="2"/>
              <a:buChar char="q"/>
            </a:pPr>
            <a:r>
              <a:rPr lang="en-US" sz="2000" dirty="0" smtClean="0">
                <a:latin typeface="+mn-lt"/>
              </a:rPr>
              <a:t>Impedance tests</a:t>
            </a:r>
          </a:p>
          <a:p>
            <a:pPr marL="742950" lvl="1" indent="-285750">
              <a:buFont typeface="Wingdings" panose="05000000000000000000" pitchFamily="2" charset="2"/>
              <a:buChar char="q"/>
            </a:pPr>
            <a:r>
              <a:rPr lang="en-US" sz="2000" dirty="0" smtClean="0">
                <a:latin typeface="+mn-lt"/>
              </a:rPr>
              <a:t>Load tests</a:t>
            </a:r>
          </a:p>
          <a:p>
            <a:pPr marL="742950" lvl="1" indent="-285750">
              <a:buFont typeface="Wingdings" panose="05000000000000000000" pitchFamily="2" charset="2"/>
              <a:buChar char="q"/>
            </a:pPr>
            <a:r>
              <a:rPr lang="en-US" sz="2000" dirty="0" smtClean="0">
                <a:latin typeface="+mn-lt"/>
              </a:rPr>
              <a:t>Service tests</a:t>
            </a:r>
            <a:endParaRPr lang="en-US" sz="2000" dirty="0">
              <a:latin typeface="+mn-lt"/>
            </a:endParaRPr>
          </a:p>
          <a:p>
            <a:endParaRPr lang="en-US" sz="2000" dirty="0">
              <a:latin typeface="+mn-lt"/>
            </a:endParaRPr>
          </a:p>
          <a:p>
            <a:r>
              <a:rPr lang="en-US" sz="2000" dirty="0" smtClean="0">
                <a:latin typeface="+mn-lt"/>
              </a:rPr>
              <a:t>You’ve also learned about DC Relay Circuit Ring Out tests.</a:t>
            </a:r>
          </a:p>
          <a:p>
            <a:endParaRPr lang="en-US" sz="2000" dirty="0">
              <a:latin typeface="+mn-lt"/>
            </a:endParaRPr>
          </a:p>
          <a:p>
            <a:r>
              <a:rPr lang="en-US" sz="2000" dirty="0" smtClean="0">
                <a:latin typeface="+mn-lt"/>
              </a:rPr>
              <a:t>And, we reviewed buses and bus ties.</a:t>
            </a:r>
          </a:p>
          <a:p>
            <a:r>
              <a:rPr lang="en-US" sz="1800" dirty="0" smtClean="0">
                <a:latin typeface="+mn-lt"/>
              </a:rPr>
              <a:t> </a:t>
            </a:r>
            <a:endParaRPr lang="en-US" sz="1800" dirty="0">
              <a:latin typeface="+mn-lt"/>
            </a:endParaRPr>
          </a:p>
          <a:p>
            <a:endParaRPr lang="en-US" sz="180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495800"/>
            <a:ext cx="4800600" cy="2322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5" name="Slide Number Placeholder 4"/>
          <p:cNvSpPr>
            <a:spLocks noGrp="1"/>
          </p:cNvSpPr>
          <p:nvPr>
            <p:ph type="sldNum" sz="quarter" idx="10"/>
          </p:nvPr>
        </p:nvSpPr>
        <p:spPr/>
        <p:txBody>
          <a:bodyPr/>
          <a:lstStyle/>
          <a:p>
            <a:pPr>
              <a:defRPr/>
            </a:pPr>
            <a:endParaRPr lang="en-US" dirty="0" smtClean="0"/>
          </a:p>
          <a:p>
            <a:pPr>
              <a:defRPr/>
            </a:pPr>
            <a:fld id="{2FBAD1A9-74A9-46C2-95D4-695F5D64EBB5}" type="slidenum">
              <a:rPr lang="en-US" smtClean="0"/>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097" y="1676400"/>
            <a:ext cx="4572000" cy="3286125"/>
          </a:xfrm>
          <a:prstGeom prst="rect">
            <a:avLst/>
          </a:prstGeom>
        </p:spPr>
      </p:pic>
    </p:spTree>
    <p:extLst>
      <p:ext uri="{BB962C8B-B14F-4D97-AF65-F5344CB8AC3E}">
        <p14:creationId xmlns:p14="http://schemas.microsoft.com/office/powerpoint/2010/main" val="256846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It: Answer</a:t>
            </a:r>
            <a:endParaRPr lang="en-US" dirty="0"/>
          </a:p>
        </p:txBody>
      </p:sp>
      <p:sp>
        <p:nvSpPr>
          <p:cNvPr id="5" name="Slide Number Placeholder 4"/>
          <p:cNvSpPr>
            <a:spLocks noGrp="1"/>
          </p:cNvSpPr>
          <p:nvPr>
            <p:ph type="sldNum" sz="quarter" idx="10"/>
          </p:nvPr>
        </p:nvSpPr>
        <p:spPr/>
        <p:txBody>
          <a:bodyPr/>
          <a:lstStyle/>
          <a:p>
            <a:pPr>
              <a:defRPr/>
            </a:pPr>
            <a:endParaRPr lang="en-US" dirty="0" smtClean="0"/>
          </a:p>
          <a:p>
            <a:pPr>
              <a:defRPr/>
            </a:pPr>
            <a:fld id="{12C10C00-9FBE-4967-9BB5-FFC352990587}" type="slidenum">
              <a:rPr lang="en-US" smtClean="0"/>
              <a:t>18</a:t>
            </a:fld>
            <a:endParaRPr lang="en-US" dirty="0"/>
          </a:p>
        </p:txBody>
      </p:sp>
      <p:sp>
        <p:nvSpPr>
          <p:cNvPr id="7" name="TextBox 6"/>
          <p:cNvSpPr txBox="1"/>
          <p:nvPr/>
        </p:nvSpPr>
        <p:spPr>
          <a:xfrm>
            <a:off x="1310185" y="4038600"/>
            <a:ext cx="6172200" cy="923330"/>
          </a:xfrm>
          <a:prstGeom prst="rect">
            <a:avLst/>
          </a:prstGeom>
          <a:noFill/>
        </p:spPr>
        <p:txBody>
          <a:bodyPr wrap="square" rtlCol="0">
            <a:spAutoFit/>
          </a:bodyPr>
          <a:lstStyle/>
          <a:p>
            <a:pPr algn="ctr"/>
            <a:r>
              <a:rPr lang="en-US" sz="1800" dirty="0" smtClean="0">
                <a:latin typeface="+mn-lt"/>
              </a:rPr>
              <a:t>What word or acronym did not belong in the Word puzzle on the first slide?</a:t>
            </a:r>
          </a:p>
          <a:p>
            <a:pPr algn="ctr"/>
            <a:endParaRPr lang="en-US" sz="1800" dirty="0">
              <a:latin typeface="+mn-lt"/>
            </a:endParaRPr>
          </a:p>
        </p:txBody>
      </p:sp>
      <p:grpSp>
        <p:nvGrpSpPr>
          <p:cNvPr id="6" name="Group 5"/>
          <p:cNvGrpSpPr/>
          <p:nvPr/>
        </p:nvGrpSpPr>
        <p:grpSpPr>
          <a:xfrm>
            <a:off x="2133600" y="984528"/>
            <a:ext cx="3784868" cy="2834998"/>
            <a:chOff x="2133600" y="984528"/>
            <a:chExt cx="3784868" cy="2834998"/>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984528"/>
              <a:ext cx="3784868" cy="2834998"/>
            </a:xfrm>
            <a:prstGeom prst="rect">
              <a:avLst/>
            </a:prstGeom>
          </p:spPr>
        </p:pic>
        <p:sp>
          <p:nvSpPr>
            <p:cNvPr id="4" name="TextBox 3"/>
            <p:cNvSpPr txBox="1"/>
            <p:nvPr/>
          </p:nvSpPr>
          <p:spPr>
            <a:xfrm>
              <a:off x="2895600" y="1828800"/>
              <a:ext cx="2438400" cy="830997"/>
            </a:xfrm>
            <a:prstGeom prst="rect">
              <a:avLst/>
            </a:prstGeom>
            <a:noFill/>
          </p:spPr>
          <p:txBody>
            <a:bodyPr wrap="square" rtlCol="0">
              <a:spAutoFit/>
            </a:bodyPr>
            <a:lstStyle/>
            <a:p>
              <a:pPr algn="ctr"/>
              <a:r>
                <a:rPr lang="en-US" b="1" dirty="0" smtClean="0">
                  <a:latin typeface="+mn-lt"/>
                </a:rPr>
                <a:t>Franks</a:t>
              </a:r>
              <a:endParaRPr lang="en-US" b="1" dirty="0">
                <a:latin typeface="+mn-lt"/>
              </a:endParaRPr>
            </a:p>
            <a:p>
              <a:endParaRPr lang="en-US" dirty="0"/>
            </a:p>
          </p:txBody>
        </p:sp>
      </p:grpSp>
    </p:spTree>
    <p:extLst>
      <p:ext uri="{BB962C8B-B14F-4D97-AF65-F5344CB8AC3E}">
        <p14:creationId xmlns:p14="http://schemas.microsoft.com/office/powerpoint/2010/main" val="11876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5" name="Slide Number Placeholder 4"/>
          <p:cNvSpPr>
            <a:spLocks noGrp="1"/>
          </p:cNvSpPr>
          <p:nvPr>
            <p:ph type="sldNum" sz="quarter" idx="10"/>
          </p:nvPr>
        </p:nvSpPr>
        <p:spPr>
          <a:xfrm>
            <a:off x="8625385" y="26158"/>
            <a:ext cx="533400" cy="457200"/>
          </a:xfrm>
        </p:spPr>
        <p:txBody>
          <a:bodyPr/>
          <a:lstStyle/>
          <a:p>
            <a:pPr>
              <a:defRPr/>
            </a:pPr>
            <a:endParaRPr lang="en-US" dirty="0" smtClean="0"/>
          </a:p>
          <a:p>
            <a:pPr>
              <a:defRPr/>
            </a:pPr>
            <a:fld id="{7DCC1072-99B7-4BC2-85F6-46B82991E801}" type="slidenum">
              <a:rPr lang="en-US" smtClean="0"/>
              <a:t>19</a:t>
            </a:fld>
            <a:endParaRPr lang="en-US" dirty="0"/>
          </a:p>
        </p:txBody>
      </p:sp>
      <p:sp>
        <p:nvSpPr>
          <p:cNvPr id="4" name="TextBox 3"/>
          <p:cNvSpPr txBox="1"/>
          <p:nvPr/>
        </p:nvSpPr>
        <p:spPr>
          <a:xfrm>
            <a:off x="304800" y="838200"/>
            <a:ext cx="8610600" cy="523220"/>
          </a:xfrm>
          <a:prstGeom prst="rect">
            <a:avLst/>
          </a:prstGeom>
          <a:noFill/>
        </p:spPr>
        <p:txBody>
          <a:bodyPr wrap="square" rtlCol="0">
            <a:spAutoFit/>
          </a:bodyPr>
          <a:lstStyle/>
          <a:p>
            <a:endParaRPr lang="en-US" sz="1400" dirty="0" smtClean="0">
              <a:latin typeface="+mn-lt"/>
            </a:endParaRPr>
          </a:p>
          <a:p>
            <a:endParaRPr lang="en-US" sz="1400" dirty="0">
              <a:latin typeface="+mn-lt"/>
            </a:endParaRPr>
          </a:p>
        </p:txBody>
      </p:sp>
      <p:sp>
        <p:nvSpPr>
          <p:cNvPr id="3" name="TextBox 2"/>
          <p:cNvSpPr txBox="1"/>
          <p:nvPr/>
        </p:nvSpPr>
        <p:spPr>
          <a:xfrm>
            <a:off x="304800" y="838200"/>
            <a:ext cx="8382000" cy="5262979"/>
          </a:xfrm>
          <a:prstGeom prst="rect">
            <a:avLst/>
          </a:prstGeom>
          <a:noFill/>
        </p:spPr>
        <p:txBody>
          <a:bodyPr wrap="square" rtlCol="0">
            <a:spAutoFit/>
          </a:bodyPr>
          <a:lstStyle/>
          <a:p>
            <a:r>
              <a:rPr lang="en-US" sz="1400" b="1" dirty="0">
                <a:latin typeface="+mn-lt"/>
              </a:rPr>
              <a:t>Bridge </a:t>
            </a:r>
            <a:r>
              <a:rPr lang="en-US" sz="1400" dirty="0">
                <a:latin typeface="+mn-lt"/>
              </a:rPr>
              <a:t>- a connection to the windings. </a:t>
            </a:r>
            <a:endParaRPr lang="en-US" sz="1400" dirty="0" smtClean="0">
              <a:latin typeface="+mn-lt"/>
            </a:endParaRPr>
          </a:p>
          <a:p>
            <a:endParaRPr lang="en-US" sz="1400" dirty="0">
              <a:latin typeface="+mn-lt"/>
            </a:endParaRPr>
          </a:p>
          <a:p>
            <a:r>
              <a:rPr lang="en-US" sz="1400" b="1" dirty="0">
                <a:latin typeface="+mn-lt"/>
              </a:rPr>
              <a:t>Bus </a:t>
            </a:r>
            <a:r>
              <a:rPr lang="en-US" sz="1400" dirty="0">
                <a:latin typeface="+mn-lt"/>
              </a:rPr>
              <a:t>- a conductor, which may be a solid bar or pipe, normally made of aluminum or copper, used to connect one or more circuits to a common interface. An example would be the bus used to connect a substation transformer to the outgoing circuits</a:t>
            </a:r>
            <a:r>
              <a:rPr lang="en-US" sz="1400" dirty="0" smtClean="0">
                <a:latin typeface="+mn-lt"/>
              </a:rPr>
              <a:t>.</a:t>
            </a:r>
          </a:p>
          <a:p>
            <a:endParaRPr lang="en-US" sz="1400" dirty="0">
              <a:latin typeface="+mn-lt"/>
            </a:endParaRPr>
          </a:p>
          <a:p>
            <a:r>
              <a:rPr lang="en-US" sz="1400" b="1" dirty="0">
                <a:latin typeface="+mn-lt"/>
              </a:rPr>
              <a:t>Bus Tie </a:t>
            </a:r>
            <a:r>
              <a:rPr lang="en-US" sz="1400" dirty="0">
                <a:latin typeface="+mn-lt"/>
              </a:rPr>
              <a:t>– a piece of equipment in a substation used to tie bus sections together. This allows the substation to be divided into sections without taking the entire substation out of service. </a:t>
            </a:r>
          </a:p>
          <a:p>
            <a:r>
              <a:rPr lang="en-US" sz="1400" dirty="0">
                <a:latin typeface="+mn-lt"/>
              </a:rPr>
              <a:t>Bus scheme - the arrangement of overhead bus bar and associated switching equipment in a substation</a:t>
            </a:r>
            <a:r>
              <a:rPr lang="en-US" sz="1400" dirty="0" smtClean="0">
                <a:latin typeface="+mn-lt"/>
              </a:rPr>
              <a:t>..</a:t>
            </a:r>
          </a:p>
          <a:p>
            <a:endParaRPr lang="en-US" sz="1400" dirty="0">
              <a:latin typeface="+mn-lt"/>
            </a:endParaRPr>
          </a:p>
          <a:p>
            <a:r>
              <a:rPr lang="en-US" sz="1400" b="1" dirty="0">
                <a:latin typeface="+mn-lt"/>
              </a:rPr>
              <a:t>Circuit breaker </a:t>
            </a:r>
            <a:r>
              <a:rPr lang="en-US" sz="1400" dirty="0">
                <a:latin typeface="+mn-lt"/>
              </a:rPr>
              <a:t>– a device whose main purpose is to break the circuit carrying load current or fault current. </a:t>
            </a:r>
            <a:endParaRPr lang="en-US" sz="1400" dirty="0" smtClean="0">
              <a:latin typeface="+mn-lt"/>
            </a:endParaRPr>
          </a:p>
          <a:p>
            <a:endParaRPr lang="en-US" sz="1400" dirty="0">
              <a:latin typeface="+mn-lt"/>
            </a:endParaRPr>
          </a:p>
          <a:p>
            <a:r>
              <a:rPr lang="en-US" sz="1400" b="1" dirty="0">
                <a:latin typeface="+mn-lt"/>
              </a:rPr>
              <a:t>Current Transformers (CTs) </a:t>
            </a:r>
            <a:r>
              <a:rPr lang="en-US" sz="1400" dirty="0">
                <a:latin typeface="+mn-lt"/>
              </a:rPr>
              <a:t>– electrical devices that step down the primary current of the substation equipment to a usable, secondary value for relay and metering circuits. </a:t>
            </a:r>
            <a:endParaRPr lang="en-US" sz="1400" dirty="0" smtClean="0">
              <a:latin typeface="+mn-lt"/>
            </a:endParaRPr>
          </a:p>
          <a:p>
            <a:endParaRPr lang="en-US" sz="1400" dirty="0">
              <a:latin typeface="+mn-lt"/>
            </a:endParaRPr>
          </a:p>
          <a:p>
            <a:r>
              <a:rPr lang="en-US" sz="1400" b="1" dirty="0">
                <a:latin typeface="+mn-lt"/>
              </a:rPr>
              <a:t>Current Transformer (CT) Network tests </a:t>
            </a:r>
            <a:r>
              <a:rPr lang="en-US" sz="1400" dirty="0">
                <a:latin typeface="+mn-lt"/>
              </a:rPr>
              <a:t>– tests conducted to confirm the physical condition and electrical characteristics of the </a:t>
            </a:r>
            <a:r>
              <a:rPr lang="en-US" sz="1400" dirty="0" smtClean="0">
                <a:latin typeface="+mn-lt"/>
              </a:rPr>
              <a:t>transformers</a:t>
            </a:r>
          </a:p>
          <a:p>
            <a:endParaRPr lang="en-US" sz="1400" dirty="0">
              <a:latin typeface="+mn-lt"/>
            </a:endParaRPr>
          </a:p>
          <a:p>
            <a:r>
              <a:rPr lang="en-US" sz="1400" b="1" dirty="0" smtClean="0">
                <a:latin typeface="+mn-lt"/>
              </a:rPr>
              <a:t>Disturbance Monitoring Equipment </a:t>
            </a:r>
            <a:r>
              <a:rPr lang="en-US" sz="1400" dirty="0" smtClean="0">
                <a:latin typeface="+mn-lt"/>
              </a:rPr>
              <a:t>- Devices </a:t>
            </a:r>
            <a:r>
              <a:rPr lang="en-US" sz="1400" dirty="0">
                <a:latin typeface="+mn-lt"/>
              </a:rPr>
              <a:t>capable of monitoring and recording system data pertaining to a Disturbance. Such devices include the following categories of recorders: Sequence of event recorders which record equipment response to the event., Fault recorders, which record actual waveform data replicating the system primary voltages and currents. </a:t>
            </a:r>
          </a:p>
        </p:txBody>
      </p:sp>
    </p:spTree>
    <p:extLst>
      <p:ext uri="{BB962C8B-B14F-4D97-AF65-F5344CB8AC3E}">
        <p14:creationId xmlns:p14="http://schemas.microsoft.com/office/powerpoint/2010/main" val="29936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503776" y="1600200"/>
            <a:ext cx="5638800" cy="1447800"/>
          </a:xfrm>
        </p:spPr>
        <p:txBody>
          <a:bodyPr/>
          <a:lstStyle/>
          <a:p>
            <a:r>
              <a:rPr lang="en-US" altLang="en-US" dirty="0" smtClean="0"/>
              <a:t>Transmission &amp; Substation (T&amp;S) Testing</a:t>
            </a:r>
            <a:br>
              <a:rPr lang="en-US" altLang="en-US" dirty="0" smtClean="0"/>
            </a:br>
            <a:r>
              <a:rPr lang="en-US" altLang="en-US" dirty="0" smtClean="0"/>
              <a:t/>
            </a:r>
            <a:br>
              <a:rPr lang="en-US" altLang="en-US" dirty="0" smtClean="0"/>
            </a:br>
            <a:r>
              <a:rPr lang="en-US" altLang="en-US" sz="2000" dirty="0" smtClean="0"/>
              <a:t>Relay Installation Testing</a:t>
            </a:r>
          </a:p>
        </p:txBody>
      </p:sp>
      <p:sp>
        <p:nvSpPr>
          <p:cNvPr id="3075" name="Subtitle 2"/>
          <p:cNvSpPr>
            <a:spLocks noGrp="1"/>
          </p:cNvSpPr>
          <p:nvPr>
            <p:ph type="subTitle" idx="1"/>
          </p:nvPr>
        </p:nvSpPr>
        <p:spPr>
          <a:xfrm>
            <a:off x="3657600" y="3352800"/>
            <a:ext cx="4495800" cy="1219200"/>
          </a:xfrm>
        </p:spPr>
        <p:txBody>
          <a:bodyPr/>
          <a:lstStyle/>
          <a:p>
            <a:pPr>
              <a:defRPr/>
            </a:pPr>
            <a:endParaRPr lang="en-US" altLang="en-US" sz="1050" dirty="0" smtClean="0"/>
          </a:p>
          <a:p>
            <a:pPr>
              <a:defRPr/>
            </a:pPr>
            <a:r>
              <a:rPr lang="en-US" altLang="en-US" sz="1050" dirty="0" smtClean="0"/>
              <a:t>© 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676400"/>
            <a:ext cx="23622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7239000" y="6516216"/>
            <a:ext cx="1676400" cy="230832"/>
          </a:xfrm>
          <a:prstGeom prst="rect">
            <a:avLst/>
          </a:prstGeom>
          <a:noFill/>
        </p:spPr>
        <p:txBody>
          <a:bodyPr wrap="square" rtlCol="0">
            <a:spAutoFit/>
          </a:bodyPr>
          <a:lstStyle/>
          <a:p>
            <a:r>
              <a:rPr lang="en-US" sz="900" dirty="0" smtClean="0">
                <a:solidFill>
                  <a:schemeClr val="bg1"/>
                </a:solidFill>
                <a:latin typeface="+mn-lt"/>
              </a:rPr>
              <a:t>Revision Date: 02/05/2016</a:t>
            </a:r>
            <a:endParaRPr lang="en-US" sz="900" dirty="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(cont’d)</a:t>
            </a:r>
            <a:endParaRPr lang="en-US" dirty="0"/>
          </a:p>
        </p:txBody>
      </p:sp>
      <p:sp>
        <p:nvSpPr>
          <p:cNvPr id="3" name="Content Placeholder 2"/>
          <p:cNvSpPr>
            <a:spLocks noGrp="1"/>
          </p:cNvSpPr>
          <p:nvPr>
            <p:ph sz="half" idx="1"/>
          </p:nvPr>
        </p:nvSpPr>
        <p:spPr>
          <a:xfrm>
            <a:off x="228600" y="838200"/>
            <a:ext cx="8686800" cy="5791200"/>
          </a:xfrm>
        </p:spPr>
        <p:txBody>
          <a:bodyPr/>
          <a:lstStyle/>
          <a:p>
            <a:pPr marL="0" indent="0">
              <a:buNone/>
            </a:pPr>
            <a:r>
              <a:rPr lang="en-US" sz="1400" b="1" dirty="0"/>
              <a:t>Fault - </a:t>
            </a:r>
            <a:r>
              <a:rPr lang="en-US" sz="1400" dirty="0"/>
              <a:t>any abnormal electric current. For example, a short circuit is a fault where current bypasses the normal load. An open-circuit fault occurs if a circuit is interrupted by some type of failure.</a:t>
            </a:r>
          </a:p>
          <a:p>
            <a:pPr marL="0" indent="0">
              <a:buNone/>
            </a:pPr>
            <a:endParaRPr lang="en-US" sz="1400" b="1" dirty="0"/>
          </a:p>
          <a:p>
            <a:pPr marL="0" indent="0">
              <a:buNone/>
            </a:pPr>
            <a:r>
              <a:rPr lang="en-US" sz="1400" b="1" dirty="0"/>
              <a:t>High Resistance Connection (HRC) – </a:t>
            </a:r>
            <a:r>
              <a:rPr lang="en-US" sz="1400" dirty="0"/>
              <a:t>a problem that results from loose or poor connections</a:t>
            </a:r>
            <a:r>
              <a:rPr lang="en-US" sz="1400" b="1" dirty="0"/>
              <a:t>. </a:t>
            </a:r>
          </a:p>
          <a:p>
            <a:pPr marL="0" indent="0">
              <a:buNone/>
            </a:pPr>
            <a:endParaRPr lang="en-US" sz="1400" b="1" dirty="0"/>
          </a:p>
          <a:p>
            <a:pPr marL="0" indent="0">
              <a:buNone/>
            </a:pPr>
            <a:r>
              <a:rPr lang="en-US" sz="1400" b="1" dirty="0" smtClean="0"/>
              <a:t>Impedance</a:t>
            </a:r>
            <a:r>
              <a:rPr lang="en-US" sz="1400" dirty="0" smtClean="0"/>
              <a:t> </a:t>
            </a:r>
            <a:r>
              <a:rPr lang="en-US" sz="1400" dirty="0"/>
              <a:t>– the ratio of voltage to current. How much impedance you get depends on how hard you are pushing to how much action you are getting. Impedance changes one combination of voltage and current with another combination of voltage and current</a:t>
            </a:r>
            <a:r>
              <a:rPr lang="en-US" sz="1400" dirty="0" smtClean="0"/>
              <a:t>.</a:t>
            </a:r>
          </a:p>
          <a:p>
            <a:pPr marL="0" indent="0">
              <a:buNone/>
            </a:pPr>
            <a:endParaRPr lang="en-US" sz="1400" dirty="0"/>
          </a:p>
          <a:p>
            <a:pPr marL="0" indent="0">
              <a:buNone/>
            </a:pPr>
            <a:r>
              <a:rPr lang="en-US" sz="1400" b="1" dirty="0" smtClean="0"/>
              <a:t>Impedance test </a:t>
            </a:r>
            <a:r>
              <a:rPr lang="en-US" sz="1400" dirty="0"/>
              <a:t>- shows the characteristic of a CT as a function of current volts applied to secondary winding. </a:t>
            </a:r>
            <a:endParaRPr lang="en-US" sz="1400" dirty="0" smtClean="0"/>
          </a:p>
          <a:p>
            <a:pPr marL="0" indent="0">
              <a:buNone/>
            </a:pPr>
            <a:endParaRPr lang="en-US" sz="1400" dirty="0"/>
          </a:p>
          <a:p>
            <a:pPr marL="0" indent="0">
              <a:buNone/>
            </a:pPr>
            <a:r>
              <a:rPr lang="en-US" sz="1400" b="1" dirty="0"/>
              <a:t>Load testing </a:t>
            </a:r>
            <a:r>
              <a:rPr lang="en-US" sz="1400" dirty="0"/>
              <a:t>– the process of putting demand on a system and measuring its response. </a:t>
            </a:r>
            <a:endParaRPr lang="en-US" sz="1400" dirty="0" smtClean="0"/>
          </a:p>
          <a:p>
            <a:pPr marL="0" indent="0">
              <a:buNone/>
            </a:pPr>
            <a:endParaRPr lang="en-US" sz="1400" dirty="0"/>
          </a:p>
          <a:p>
            <a:pPr marL="0" indent="0">
              <a:buNone/>
            </a:pPr>
            <a:r>
              <a:rPr lang="en-US" sz="1400" b="1" dirty="0" err="1"/>
              <a:t>Megger</a:t>
            </a:r>
            <a:r>
              <a:rPr lang="en-US" sz="1400" b="1" dirty="0"/>
              <a:t> test </a:t>
            </a:r>
            <a:r>
              <a:rPr lang="en-US" sz="1400" dirty="0"/>
              <a:t>– a test performed by a </a:t>
            </a:r>
            <a:r>
              <a:rPr lang="en-US" sz="1400" dirty="0" err="1"/>
              <a:t>megohm</a:t>
            </a:r>
            <a:r>
              <a:rPr lang="en-US" sz="1400" dirty="0"/>
              <a:t> meter and provides a direct reading of insulation resistance in ohms or </a:t>
            </a:r>
            <a:r>
              <a:rPr lang="en-US" sz="1400" dirty="0" err="1"/>
              <a:t>megohms</a:t>
            </a:r>
            <a:r>
              <a:rPr lang="en-US" sz="1400" dirty="0"/>
              <a:t>. </a:t>
            </a:r>
            <a:endParaRPr lang="en-US" sz="1400" dirty="0" smtClean="0"/>
          </a:p>
          <a:p>
            <a:pPr marL="0" indent="0">
              <a:buNone/>
            </a:pPr>
            <a:endParaRPr lang="en-US" sz="1400" dirty="0"/>
          </a:p>
          <a:p>
            <a:pPr marL="0" indent="0">
              <a:buNone/>
            </a:pPr>
            <a:r>
              <a:rPr lang="en-US" sz="1400" b="1" dirty="0"/>
              <a:t>Potential Transformers (PT) </a:t>
            </a:r>
            <a:r>
              <a:rPr lang="en-US" sz="1400" dirty="0"/>
              <a:t>- a device designed to reduce line voltage to a proportionally lower voltage for the purpose of monitoring or relaying. </a:t>
            </a:r>
            <a:endParaRPr lang="en-US" sz="1400" dirty="0" smtClean="0"/>
          </a:p>
          <a:p>
            <a:pPr marL="0" indent="0">
              <a:buNone/>
            </a:pPr>
            <a:endParaRPr lang="en-US" sz="1400" dirty="0"/>
          </a:p>
        </p:txBody>
      </p:sp>
      <p:sp>
        <p:nvSpPr>
          <p:cNvPr id="5" name="Slide Number Placeholder 4"/>
          <p:cNvSpPr>
            <a:spLocks noGrp="1"/>
          </p:cNvSpPr>
          <p:nvPr>
            <p:ph type="sldNum" sz="quarter" idx="10"/>
          </p:nvPr>
        </p:nvSpPr>
        <p:spPr>
          <a:xfrm>
            <a:off x="8610600" y="0"/>
            <a:ext cx="533400" cy="609600"/>
          </a:xfrm>
        </p:spPr>
        <p:txBody>
          <a:bodyPr/>
          <a:lstStyle/>
          <a:p>
            <a:pPr>
              <a:defRPr/>
            </a:pPr>
            <a:endParaRPr lang="en-US" dirty="0" smtClean="0"/>
          </a:p>
          <a:p>
            <a:pPr>
              <a:defRPr/>
            </a:pPr>
            <a:r>
              <a:rPr lang="en-US" dirty="0" smtClean="0"/>
              <a:t>20</a:t>
            </a:r>
            <a:endParaRPr lang="en-US" dirty="0"/>
          </a:p>
        </p:txBody>
      </p:sp>
    </p:spTree>
    <p:extLst>
      <p:ext uri="{BB962C8B-B14F-4D97-AF65-F5344CB8AC3E}">
        <p14:creationId xmlns:p14="http://schemas.microsoft.com/office/powerpoint/2010/main" val="289757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(cont’d)</a:t>
            </a:r>
            <a:endParaRPr lang="en-US" dirty="0"/>
          </a:p>
        </p:txBody>
      </p:sp>
      <p:sp>
        <p:nvSpPr>
          <p:cNvPr id="4" name="Content Placeholder 3"/>
          <p:cNvSpPr>
            <a:spLocks noGrp="1"/>
          </p:cNvSpPr>
          <p:nvPr>
            <p:ph sz="half" idx="2"/>
          </p:nvPr>
        </p:nvSpPr>
        <p:spPr>
          <a:xfrm>
            <a:off x="228600" y="838200"/>
            <a:ext cx="8458200" cy="5257800"/>
          </a:xfrm>
        </p:spPr>
        <p:txBody>
          <a:bodyPr/>
          <a:lstStyle/>
          <a:p>
            <a:pPr marL="0" indent="0">
              <a:buNone/>
            </a:pPr>
            <a:r>
              <a:rPr lang="en-US" sz="1400" b="1" dirty="0"/>
              <a:t>Primary Winding – </a:t>
            </a:r>
            <a:r>
              <a:rPr lang="en-US" sz="1400" dirty="0"/>
              <a:t>a coil forming the part of an electrical circuit such that changing current in it induces a current in a neighboring circuit.</a:t>
            </a:r>
          </a:p>
          <a:p>
            <a:pPr marL="0" indent="0">
              <a:buNone/>
            </a:pPr>
            <a:endParaRPr lang="en-US" sz="1400" b="1" dirty="0"/>
          </a:p>
          <a:p>
            <a:pPr marL="0" indent="0">
              <a:buNone/>
            </a:pPr>
            <a:r>
              <a:rPr lang="en-US" sz="1400" b="1" dirty="0"/>
              <a:t>Secondary Winding - </a:t>
            </a:r>
            <a:r>
              <a:rPr lang="en-US" sz="1400" dirty="0"/>
              <a:t>In a transformer, the winding that provides the output to the load or loads. </a:t>
            </a:r>
          </a:p>
          <a:p>
            <a:pPr marL="0" indent="0">
              <a:buNone/>
            </a:pPr>
            <a:endParaRPr lang="en-US" sz="1400" b="1" dirty="0"/>
          </a:p>
          <a:p>
            <a:pPr marL="0" indent="0">
              <a:buNone/>
            </a:pPr>
            <a:r>
              <a:rPr lang="en-US" sz="1400" b="1" dirty="0" smtClean="0"/>
              <a:t>Service </a:t>
            </a:r>
            <a:r>
              <a:rPr lang="en-US" sz="1400" b="1" dirty="0"/>
              <a:t>testing </a:t>
            </a:r>
            <a:r>
              <a:rPr lang="en-US" sz="1400" dirty="0"/>
              <a:t>– a test similar to load testing except that the current which is actually flowing is used. </a:t>
            </a:r>
            <a:endParaRPr lang="en-US" sz="1400" dirty="0" smtClean="0"/>
          </a:p>
          <a:p>
            <a:pPr marL="0" indent="0">
              <a:buNone/>
            </a:pPr>
            <a:endParaRPr lang="en-US" sz="1400" dirty="0"/>
          </a:p>
          <a:p>
            <a:pPr marL="0" indent="0">
              <a:buNone/>
            </a:pPr>
            <a:r>
              <a:rPr lang="en-US" sz="1400" b="1" dirty="0" smtClean="0"/>
              <a:t>Tap </a:t>
            </a:r>
            <a:r>
              <a:rPr lang="en-US" sz="1400" dirty="0" smtClean="0"/>
              <a:t>– </a:t>
            </a:r>
            <a:r>
              <a:rPr lang="en-US" sz="1400" dirty="0"/>
              <a:t>a connection point located on a transformer winding that allows a certain number of turns to be selected</a:t>
            </a:r>
            <a:r>
              <a:rPr lang="en-US" sz="1400" dirty="0" smtClean="0"/>
              <a:t>.</a:t>
            </a:r>
          </a:p>
          <a:p>
            <a:pPr marL="0" indent="0">
              <a:buNone/>
            </a:pPr>
            <a:endParaRPr lang="en-US" sz="1400" dirty="0"/>
          </a:p>
          <a:p>
            <a:pPr marL="0" indent="0">
              <a:buNone/>
            </a:pPr>
            <a:r>
              <a:rPr lang="en-US" sz="1400" b="1" dirty="0"/>
              <a:t>Turn Ratio </a:t>
            </a:r>
            <a:r>
              <a:rPr lang="en-US" sz="1400" dirty="0"/>
              <a:t>– The no-load voltage ratio between two windings (i.e., primary and secondary) of a transformer</a:t>
            </a:r>
            <a:r>
              <a:rPr lang="en-US" sz="1400" dirty="0" smtClean="0"/>
              <a:t>.</a:t>
            </a:r>
          </a:p>
          <a:p>
            <a:pPr marL="0" indent="0">
              <a:buNone/>
            </a:pPr>
            <a:endParaRPr lang="en-US" sz="1400" dirty="0"/>
          </a:p>
          <a:p>
            <a:pPr marL="0" indent="0">
              <a:buNone/>
            </a:pPr>
            <a:r>
              <a:rPr lang="en-US" sz="1400" b="1" dirty="0"/>
              <a:t>Two Breakers Bus Tie scheme </a:t>
            </a:r>
            <a:r>
              <a:rPr lang="en-US" sz="1400" dirty="0"/>
              <a:t>– In this scheme two buses and two circuit breakers per circuit are used allowing any circuit breaker to be removed for maintenance without interruption to the corresponding circuit. Also the failure of one of the two buses does not interrupt any circuit as all the circuits can be fed from the remaining bus and isolating the failed bus</a:t>
            </a:r>
            <a:r>
              <a:rPr lang="en-US" sz="1400" dirty="0" smtClean="0"/>
              <a:t>.</a:t>
            </a:r>
          </a:p>
          <a:p>
            <a:pPr marL="0" indent="0">
              <a:buNone/>
            </a:pPr>
            <a:endParaRPr lang="en-US" sz="1400" dirty="0"/>
          </a:p>
          <a:p>
            <a:pPr marL="0" indent="0">
              <a:buNone/>
            </a:pPr>
            <a:r>
              <a:rPr lang="en-US" sz="1400" b="1" dirty="0"/>
              <a:t>Windings</a:t>
            </a:r>
            <a:r>
              <a:rPr lang="en-US" sz="1400" dirty="0"/>
              <a:t> - the wire or conductor which constitutes the coil. The hole in the center of the coil is the core area. Each loop of wire is called a turn. </a:t>
            </a:r>
          </a:p>
          <a:p>
            <a:pPr marL="0" indent="0">
              <a:buNone/>
            </a:pPr>
            <a:endParaRPr lang="en-US" sz="1400" dirty="0"/>
          </a:p>
          <a:p>
            <a:pPr marL="0" indent="0">
              <a:buNone/>
            </a:pPr>
            <a:endParaRPr lang="en-US" sz="1400" dirty="0"/>
          </a:p>
          <a:p>
            <a:pPr marL="0" indent="0">
              <a:buNone/>
            </a:pPr>
            <a:endParaRPr lang="en-US" sz="1400" dirty="0"/>
          </a:p>
        </p:txBody>
      </p:sp>
      <p:sp>
        <p:nvSpPr>
          <p:cNvPr id="5" name="Slide Number Placeholder 4"/>
          <p:cNvSpPr>
            <a:spLocks noGrp="1"/>
          </p:cNvSpPr>
          <p:nvPr>
            <p:ph type="sldNum" sz="quarter" idx="10"/>
          </p:nvPr>
        </p:nvSpPr>
        <p:spPr/>
        <p:txBody>
          <a:bodyPr/>
          <a:lstStyle/>
          <a:p>
            <a:pPr>
              <a:defRPr/>
            </a:pPr>
            <a:endParaRPr lang="en-US" dirty="0" smtClean="0"/>
          </a:p>
          <a:p>
            <a:pPr>
              <a:defRPr/>
            </a:pPr>
            <a:r>
              <a:rPr lang="en-US" dirty="0" smtClean="0"/>
              <a:t>21</a:t>
            </a:r>
            <a:endParaRPr lang="en-US" dirty="0"/>
          </a:p>
        </p:txBody>
      </p:sp>
    </p:spTree>
    <p:extLst>
      <p:ext uri="{BB962C8B-B14F-4D97-AF65-F5344CB8AC3E}">
        <p14:creationId xmlns:p14="http://schemas.microsoft.com/office/powerpoint/2010/main" val="128936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975" y="685800"/>
            <a:ext cx="2486025" cy="2057400"/>
          </a:xfrm>
          <a:prstGeom prst="rect">
            <a:avLst/>
          </a:prstGeom>
        </p:spPr>
      </p:pic>
      <p:sp>
        <p:nvSpPr>
          <p:cNvPr id="2" name="Title 1"/>
          <p:cNvSpPr>
            <a:spLocks noGrp="1"/>
          </p:cNvSpPr>
          <p:nvPr>
            <p:ph type="title"/>
          </p:nvPr>
        </p:nvSpPr>
        <p:spPr>
          <a:xfrm>
            <a:off x="228600" y="0"/>
            <a:ext cx="7772400" cy="838200"/>
          </a:xfrm>
        </p:spPr>
        <p:txBody>
          <a:bodyPr/>
          <a:lstStyle/>
          <a:p>
            <a:r>
              <a:rPr lang="en-US" dirty="0" smtClean="0"/>
              <a:t>Course Guidelines</a:t>
            </a:r>
            <a:endParaRPr lang="en-US" dirty="0"/>
          </a:p>
        </p:txBody>
      </p:sp>
      <p:sp>
        <p:nvSpPr>
          <p:cNvPr id="4" name="Slide Number Placeholder 3"/>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3</a:t>
            </a:fld>
            <a:endParaRPr lang="en-US" dirty="0"/>
          </a:p>
        </p:txBody>
      </p:sp>
      <p:sp>
        <p:nvSpPr>
          <p:cNvPr id="6" name="TextBox 5"/>
          <p:cNvSpPr txBox="1"/>
          <p:nvPr/>
        </p:nvSpPr>
        <p:spPr>
          <a:xfrm>
            <a:off x="152400" y="1315283"/>
            <a:ext cx="2057400" cy="3970318"/>
          </a:xfrm>
          <a:prstGeom prst="rect">
            <a:avLst/>
          </a:prstGeom>
          <a:noFill/>
        </p:spPr>
        <p:txBody>
          <a:bodyPr wrap="square" rtlCol="0">
            <a:spAutoFit/>
          </a:bodyPr>
          <a:lstStyle/>
          <a:p>
            <a:r>
              <a:rPr lang="en-US" sz="1800" b="1" dirty="0" smtClean="0">
                <a:latin typeface="+mn-lt"/>
              </a:rPr>
              <a:t>Duration:	</a:t>
            </a:r>
          </a:p>
          <a:p>
            <a:endParaRPr lang="en-US" sz="1800" b="1" dirty="0">
              <a:latin typeface="+mn-lt"/>
            </a:endParaRPr>
          </a:p>
          <a:p>
            <a:r>
              <a:rPr lang="en-US" sz="1800" b="1" dirty="0" smtClean="0">
                <a:latin typeface="+mn-lt"/>
              </a:rPr>
              <a:t>Break:</a:t>
            </a:r>
          </a:p>
          <a:p>
            <a:endParaRPr lang="en-US" sz="1800" b="1" dirty="0">
              <a:latin typeface="+mn-lt"/>
            </a:endParaRPr>
          </a:p>
          <a:p>
            <a:r>
              <a:rPr lang="en-US" sz="1800" b="1" dirty="0">
                <a:latin typeface="+mn-lt"/>
              </a:rPr>
              <a:t>Cell Phones</a:t>
            </a:r>
            <a:r>
              <a:rPr lang="en-US" sz="1800" b="1" dirty="0" smtClean="0">
                <a:latin typeface="+mn-lt"/>
              </a:rPr>
              <a:t>:</a:t>
            </a:r>
          </a:p>
          <a:p>
            <a:endParaRPr lang="en-US" sz="1800" b="1" dirty="0">
              <a:latin typeface="+mn-lt"/>
            </a:endParaRPr>
          </a:p>
          <a:p>
            <a:endParaRPr lang="en-US" sz="1800" b="1" dirty="0" smtClean="0">
              <a:latin typeface="+mn-lt"/>
            </a:endParaRPr>
          </a:p>
          <a:p>
            <a:r>
              <a:rPr lang="en-US" sz="1800" b="1" dirty="0" smtClean="0">
                <a:latin typeface="+mn-lt"/>
              </a:rPr>
              <a:t>Computers:</a:t>
            </a:r>
          </a:p>
          <a:p>
            <a:endParaRPr lang="en-US" sz="1800" b="1" dirty="0">
              <a:latin typeface="+mn-lt"/>
            </a:endParaRPr>
          </a:p>
          <a:p>
            <a:r>
              <a:rPr lang="en-US" sz="1800" b="1" dirty="0" smtClean="0">
                <a:latin typeface="+mn-lt"/>
              </a:rPr>
              <a:t>Expectations</a:t>
            </a:r>
            <a:r>
              <a:rPr lang="en-US" sz="1800" b="1" dirty="0">
                <a:latin typeface="+mn-lt"/>
              </a:rPr>
              <a:t>: </a:t>
            </a:r>
            <a:endParaRPr lang="en-US" sz="1800" b="1" dirty="0" smtClean="0">
              <a:latin typeface="+mn-lt"/>
            </a:endParaRPr>
          </a:p>
          <a:p>
            <a:r>
              <a:rPr lang="en-US" sz="1800" b="1" dirty="0">
                <a:latin typeface="+mn-lt"/>
              </a:rPr>
              <a:t>	</a:t>
            </a:r>
          </a:p>
          <a:p>
            <a:endParaRPr lang="en-US" sz="1800" b="1" dirty="0" smtClean="0">
              <a:latin typeface="+mn-lt"/>
            </a:endParaRPr>
          </a:p>
          <a:p>
            <a:endParaRPr lang="en-US" sz="1800" b="1" dirty="0" smtClean="0">
              <a:latin typeface="+mn-lt"/>
            </a:endParaRPr>
          </a:p>
          <a:p>
            <a:r>
              <a:rPr lang="en-US" sz="1800" b="1" dirty="0">
                <a:latin typeface="+mn-lt"/>
              </a:rPr>
              <a:t>F</a:t>
            </a:r>
            <a:r>
              <a:rPr lang="en-US" sz="1800" b="1" dirty="0" smtClean="0">
                <a:latin typeface="+mn-lt"/>
              </a:rPr>
              <a:t>eedback</a:t>
            </a:r>
            <a:r>
              <a:rPr lang="en-US" sz="1800" b="1" dirty="0">
                <a:latin typeface="+mn-lt"/>
              </a:rPr>
              <a:t>:     	 </a:t>
            </a:r>
          </a:p>
        </p:txBody>
      </p:sp>
      <p:sp>
        <p:nvSpPr>
          <p:cNvPr id="3" name="TextBox 2"/>
          <p:cNvSpPr txBox="1"/>
          <p:nvPr/>
        </p:nvSpPr>
        <p:spPr>
          <a:xfrm>
            <a:off x="2033954" y="1315283"/>
            <a:ext cx="5052646" cy="4524315"/>
          </a:xfrm>
          <a:prstGeom prst="rect">
            <a:avLst/>
          </a:prstGeom>
          <a:noFill/>
        </p:spPr>
        <p:txBody>
          <a:bodyPr wrap="square" rtlCol="0">
            <a:spAutoFit/>
          </a:bodyPr>
          <a:lstStyle/>
          <a:p>
            <a:r>
              <a:rPr lang="en-US" sz="1800" dirty="0" smtClean="0">
                <a:latin typeface="+mn-lt"/>
              </a:rPr>
              <a:t>4 days (2 classroom, 2 lab)</a:t>
            </a:r>
          </a:p>
          <a:p>
            <a:endParaRPr lang="en-US" sz="1800" dirty="0" smtClean="0">
              <a:latin typeface="+mn-lt"/>
            </a:endParaRPr>
          </a:p>
          <a:p>
            <a:r>
              <a:rPr lang="en-US" sz="1800" dirty="0" smtClean="0">
                <a:latin typeface="+mn-lt"/>
              </a:rPr>
              <a:t>Every 15 minutes</a:t>
            </a:r>
          </a:p>
          <a:p>
            <a:endParaRPr lang="en-US" sz="1800" dirty="0">
              <a:latin typeface="+mn-lt"/>
            </a:endParaRPr>
          </a:p>
          <a:p>
            <a:r>
              <a:rPr lang="en-US" sz="1800" dirty="0" smtClean="0">
                <a:latin typeface="+mn-lt"/>
              </a:rPr>
              <a:t>Please make sure your electronic devices are set to ‘vibrate’</a:t>
            </a:r>
          </a:p>
          <a:p>
            <a:endParaRPr lang="en-US" sz="1800" dirty="0" smtClean="0">
              <a:latin typeface="+mn-lt"/>
            </a:endParaRPr>
          </a:p>
          <a:p>
            <a:r>
              <a:rPr lang="en-US" sz="1800" dirty="0" smtClean="0">
                <a:latin typeface="+mn-lt"/>
              </a:rPr>
              <a:t>Please turn off your computers</a:t>
            </a:r>
          </a:p>
          <a:p>
            <a:endParaRPr lang="en-US" sz="1800" dirty="0" smtClean="0">
              <a:latin typeface="+mn-lt"/>
            </a:endParaRPr>
          </a:p>
          <a:p>
            <a:r>
              <a:rPr lang="en-US" sz="1800" dirty="0" smtClean="0">
                <a:latin typeface="+mn-lt"/>
              </a:rPr>
              <a:t>Return from breaks on time. Respect the opinions of others. Ask questions in class; no sidebars with your peers</a:t>
            </a:r>
          </a:p>
          <a:p>
            <a:endParaRPr lang="en-US" sz="1800" dirty="0" smtClean="0">
              <a:latin typeface="+mn-lt"/>
            </a:endParaRPr>
          </a:p>
          <a:p>
            <a:r>
              <a:rPr lang="en-US" sz="1800" dirty="0" smtClean="0">
                <a:latin typeface="+mn-lt"/>
              </a:rPr>
              <a:t>At the end of the training, you’re required to complete a course evaluation</a:t>
            </a:r>
          </a:p>
          <a:p>
            <a:r>
              <a:rPr lang="en-US" sz="1800" dirty="0" smtClean="0">
                <a:latin typeface="+mn-lt"/>
              </a:rPr>
              <a:t>	       </a:t>
            </a:r>
            <a:endParaRPr lang="en-US" sz="1800" dirty="0">
              <a:latin typeface="+mn-lt"/>
            </a:endParaRPr>
          </a:p>
        </p:txBody>
      </p:sp>
    </p:spTree>
    <p:extLst>
      <p:ext uri="{BB962C8B-B14F-4D97-AF65-F5344CB8AC3E}">
        <p14:creationId xmlns:p14="http://schemas.microsoft.com/office/powerpoint/2010/main" val="105811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326" y="1274074"/>
            <a:ext cx="3735547" cy="3912707"/>
          </a:xfrm>
          <a:prstGeom prst="rect">
            <a:avLst/>
          </a:prstGeom>
        </p:spPr>
      </p:pic>
      <p:sp>
        <p:nvSpPr>
          <p:cNvPr id="2" name="Title 1"/>
          <p:cNvSpPr>
            <a:spLocks noGrp="1"/>
          </p:cNvSpPr>
          <p:nvPr>
            <p:ph type="title"/>
          </p:nvPr>
        </p:nvSpPr>
        <p:spPr>
          <a:xfrm>
            <a:off x="228600" y="0"/>
            <a:ext cx="7772400" cy="838200"/>
          </a:xfrm>
        </p:spPr>
        <p:txBody>
          <a:bodyPr/>
          <a:lstStyle/>
          <a:p>
            <a:r>
              <a:rPr lang="en-US" dirty="0" smtClean="0"/>
              <a:t>Before We Begin</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59" y="914401"/>
            <a:ext cx="1219200" cy="87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1" y="1804921"/>
            <a:ext cx="1142999"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1" y="2871720"/>
            <a:ext cx="1142999" cy="109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239" y="5146239"/>
            <a:ext cx="1104362" cy="8735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95672" y="1161036"/>
            <a:ext cx="3425009" cy="461665"/>
          </a:xfrm>
          <a:prstGeom prst="rect">
            <a:avLst/>
          </a:prstGeom>
          <a:noFill/>
        </p:spPr>
        <p:txBody>
          <a:bodyPr wrap="square">
            <a:spAutoFit/>
          </a:bodyPr>
          <a:lstStyle/>
          <a:p>
            <a:pPr>
              <a:defRPr/>
            </a:pPr>
            <a:r>
              <a:rPr lang="en-US" b="1" dirty="0">
                <a:latin typeface="+mn-lt"/>
              </a:rPr>
              <a:t>Building Exits</a:t>
            </a:r>
          </a:p>
        </p:txBody>
      </p:sp>
      <p:sp>
        <p:nvSpPr>
          <p:cNvPr id="11" name="TextBox 10"/>
          <p:cNvSpPr txBox="1"/>
          <p:nvPr/>
        </p:nvSpPr>
        <p:spPr>
          <a:xfrm>
            <a:off x="1595672" y="2107338"/>
            <a:ext cx="2933700" cy="461963"/>
          </a:xfrm>
          <a:prstGeom prst="rect">
            <a:avLst/>
          </a:prstGeom>
          <a:noFill/>
        </p:spPr>
        <p:txBody>
          <a:bodyPr>
            <a:spAutoFit/>
          </a:bodyPr>
          <a:lstStyle/>
          <a:p>
            <a:pPr>
              <a:defRPr/>
            </a:pPr>
            <a:r>
              <a:rPr lang="en-US" b="1" dirty="0">
                <a:latin typeface="+mn-lt"/>
              </a:rPr>
              <a:t>Restrooms</a:t>
            </a:r>
          </a:p>
        </p:txBody>
      </p:sp>
      <p:sp>
        <p:nvSpPr>
          <p:cNvPr id="12" name="TextBox 11"/>
          <p:cNvSpPr txBox="1"/>
          <p:nvPr/>
        </p:nvSpPr>
        <p:spPr>
          <a:xfrm>
            <a:off x="1595672" y="3187342"/>
            <a:ext cx="3662128" cy="461665"/>
          </a:xfrm>
          <a:prstGeom prst="rect">
            <a:avLst/>
          </a:prstGeom>
          <a:noFill/>
        </p:spPr>
        <p:txBody>
          <a:bodyPr wrap="square">
            <a:spAutoFit/>
          </a:bodyPr>
          <a:lstStyle/>
          <a:p>
            <a:pPr>
              <a:defRPr/>
            </a:pPr>
            <a:r>
              <a:rPr lang="en-US" b="1" dirty="0">
                <a:latin typeface="+mn-lt"/>
              </a:rPr>
              <a:t>Emergency </a:t>
            </a:r>
            <a:r>
              <a:rPr lang="en-US" b="1" dirty="0" smtClean="0">
                <a:latin typeface="+mn-lt"/>
              </a:rPr>
              <a:t>Procedures</a:t>
            </a:r>
            <a:endParaRPr lang="en-US" b="1" dirty="0">
              <a:latin typeface="+mn-lt"/>
            </a:endParaRPr>
          </a:p>
        </p:txBody>
      </p:sp>
      <p:sp>
        <p:nvSpPr>
          <p:cNvPr id="14" name="TextBox 13"/>
          <p:cNvSpPr txBox="1"/>
          <p:nvPr/>
        </p:nvSpPr>
        <p:spPr>
          <a:xfrm>
            <a:off x="1595672" y="5352037"/>
            <a:ext cx="2857500" cy="461963"/>
          </a:xfrm>
          <a:prstGeom prst="rect">
            <a:avLst/>
          </a:prstGeom>
          <a:noFill/>
        </p:spPr>
        <p:txBody>
          <a:bodyPr>
            <a:spAutoFit/>
          </a:bodyPr>
          <a:lstStyle/>
          <a:p>
            <a:pPr>
              <a:defRPr/>
            </a:pPr>
            <a:r>
              <a:rPr lang="en-US" b="1" dirty="0">
                <a:latin typeface="+mn-lt"/>
              </a:rPr>
              <a:t>Introductions</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1" y="4038598"/>
            <a:ext cx="1143000" cy="990601"/>
          </a:xfrm>
          <a:prstGeom prst="rect">
            <a:avLst/>
          </a:prstGeom>
        </p:spPr>
      </p:pic>
      <p:sp>
        <p:nvSpPr>
          <p:cNvPr id="15" name="TextBox 14"/>
          <p:cNvSpPr txBox="1"/>
          <p:nvPr/>
        </p:nvSpPr>
        <p:spPr>
          <a:xfrm>
            <a:off x="1595672" y="4197947"/>
            <a:ext cx="3425009" cy="461665"/>
          </a:xfrm>
          <a:prstGeom prst="rect">
            <a:avLst/>
          </a:prstGeom>
          <a:noFill/>
        </p:spPr>
        <p:txBody>
          <a:bodyPr wrap="square">
            <a:spAutoFit/>
          </a:bodyPr>
          <a:lstStyle/>
          <a:p>
            <a:pPr>
              <a:defRPr/>
            </a:pPr>
            <a:r>
              <a:rPr lang="en-US" b="1" dirty="0" smtClean="0">
                <a:latin typeface="+mn-lt"/>
              </a:rPr>
              <a:t>Job Briefing Sheet</a:t>
            </a:r>
            <a:endParaRPr lang="en-US" b="1" dirty="0">
              <a:latin typeface="+mn-lt"/>
            </a:endParaRPr>
          </a:p>
        </p:txBody>
      </p:sp>
      <p:sp>
        <p:nvSpPr>
          <p:cNvPr id="3" name="Slide Number Placeholder 2"/>
          <p:cNvSpPr>
            <a:spLocks noGrp="1"/>
          </p:cNvSpPr>
          <p:nvPr>
            <p:ph type="sldNum" sz="quarter" idx="10"/>
          </p:nvPr>
        </p:nvSpPr>
        <p:spPr/>
        <p:txBody>
          <a:bodyPr/>
          <a:lstStyle/>
          <a:p>
            <a:pPr>
              <a:defRPr/>
            </a:pPr>
            <a:endParaRPr lang="en-US" dirty="0" smtClean="0"/>
          </a:p>
          <a:p>
            <a:pPr>
              <a:defRPr/>
            </a:pPr>
            <a:fld id="{97B1C1E4-4464-4DD9-A9D9-EE47A124E885}" type="slidenum">
              <a:rPr lang="en-US" smtClean="0"/>
              <a:pPr>
                <a:defRPr/>
              </a:pPr>
              <a:t>4</a:t>
            </a:fld>
            <a:endParaRPr lang="en-US" dirty="0"/>
          </a:p>
        </p:txBody>
      </p:sp>
    </p:spTree>
    <p:extLst>
      <p:ext uri="{BB962C8B-B14F-4D97-AF65-F5344CB8AC3E}">
        <p14:creationId xmlns:p14="http://schemas.microsoft.com/office/powerpoint/2010/main" val="133386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81800" y="1142999"/>
            <a:ext cx="2057400" cy="4237459"/>
          </a:xfrm>
          <a:prstGeom prst="rect">
            <a:avLst/>
          </a:prstGeom>
        </p:spPr>
      </p:pic>
      <p:sp>
        <p:nvSpPr>
          <p:cNvPr id="4" name="Slide Number Placeholder 3"/>
          <p:cNvSpPr>
            <a:spLocks noGrp="1"/>
          </p:cNvSpPr>
          <p:nvPr>
            <p:ph type="sldNum" sz="quarter" idx="10"/>
          </p:nvPr>
        </p:nvSpPr>
        <p:spPr>
          <a:xfrm>
            <a:off x="8610600" y="152400"/>
            <a:ext cx="533400" cy="457200"/>
          </a:xfrm>
        </p:spPr>
        <p:txBody>
          <a:bodyPr/>
          <a:lstStyle/>
          <a:p>
            <a:pPr>
              <a:defRPr/>
            </a:pPr>
            <a:fld id="{7FF9D64C-E2D5-412D-973C-AD0495DE726B}" type="slidenum">
              <a:rPr lang="en-US" smtClean="0"/>
              <a:t>5</a:t>
            </a:fld>
            <a:endParaRPr lang="en-US" dirty="0"/>
          </a:p>
        </p:txBody>
      </p:sp>
      <p:sp>
        <p:nvSpPr>
          <p:cNvPr id="4099" name="Rectangle 2"/>
          <p:cNvSpPr>
            <a:spLocks noGrp="1" noChangeArrowheads="1"/>
          </p:cNvSpPr>
          <p:nvPr>
            <p:ph type="title"/>
          </p:nvPr>
        </p:nvSpPr>
        <p:spPr>
          <a:xfrm>
            <a:off x="228600" y="0"/>
            <a:ext cx="7772400" cy="838200"/>
          </a:xfrm>
        </p:spPr>
        <p:txBody>
          <a:bodyPr/>
          <a:lstStyle/>
          <a:p>
            <a:pPr eaLnBrk="1" hangingPunct="1"/>
            <a:r>
              <a:rPr lang="en-US" altLang="en-US" dirty="0" smtClean="0"/>
              <a:t>Purpose</a:t>
            </a:r>
          </a:p>
        </p:txBody>
      </p:sp>
      <p:sp>
        <p:nvSpPr>
          <p:cNvPr id="2" name="TextBox 1"/>
          <p:cNvSpPr txBox="1"/>
          <p:nvPr/>
        </p:nvSpPr>
        <p:spPr>
          <a:xfrm>
            <a:off x="228600" y="794635"/>
            <a:ext cx="6248400" cy="3416320"/>
          </a:xfrm>
          <a:prstGeom prst="rect">
            <a:avLst/>
          </a:prstGeom>
          <a:noFill/>
        </p:spPr>
        <p:txBody>
          <a:bodyPr wrap="square" rtlCol="0">
            <a:spAutoFit/>
          </a:bodyPr>
          <a:lstStyle/>
          <a:p>
            <a:pPr>
              <a:spcBef>
                <a:spcPts val="0"/>
              </a:spcBef>
              <a:spcAft>
                <a:spcPts val="0"/>
              </a:spcAft>
            </a:pPr>
            <a:r>
              <a:rPr lang="en-US" sz="1800" b="1" dirty="0" smtClean="0">
                <a:latin typeface="+mn-lt"/>
              </a:rPr>
              <a:t>Welcome to </a:t>
            </a:r>
            <a:r>
              <a:rPr lang="en-US" sz="1800" b="1" dirty="0">
                <a:latin typeface="+mn-lt"/>
              </a:rPr>
              <a:t>T</a:t>
            </a:r>
            <a:r>
              <a:rPr lang="en-US" sz="1800" b="1" dirty="0" smtClean="0">
                <a:latin typeface="+mn-lt"/>
              </a:rPr>
              <a:t>ransmission </a:t>
            </a:r>
            <a:r>
              <a:rPr lang="en-US" sz="1800" b="1" dirty="0">
                <a:latin typeface="+mn-lt"/>
              </a:rPr>
              <a:t>&amp; Substation (T&amp;S</a:t>
            </a:r>
            <a:r>
              <a:rPr lang="en-US" sz="1800" b="1" dirty="0" smtClean="0">
                <a:latin typeface="+mn-lt"/>
              </a:rPr>
              <a:t>): Relay Installation Testing</a:t>
            </a:r>
          </a:p>
          <a:p>
            <a:pPr>
              <a:spcBef>
                <a:spcPts val="0"/>
              </a:spcBef>
              <a:spcAft>
                <a:spcPts val="0"/>
              </a:spcAft>
            </a:pPr>
            <a:endParaRPr lang="en-US" sz="1600" b="1" dirty="0">
              <a:latin typeface="+mn-lt"/>
            </a:endParaRPr>
          </a:p>
          <a:p>
            <a:pPr>
              <a:spcBef>
                <a:spcPts val="0"/>
              </a:spcBef>
              <a:spcAft>
                <a:spcPts val="0"/>
              </a:spcAft>
            </a:pPr>
            <a:r>
              <a:rPr lang="en-US" sz="1800" i="1" dirty="0" smtClean="0">
                <a:latin typeface="+mn-lt"/>
              </a:rPr>
              <a:t>During this course you’ll learn:</a:t>
            </a:r>
          </a:p>
          <a:p>
            <a:pPr>
              <a:spcBef>
                <a:spcPts val="0"/>
              </a:spcBef>
              <a:spcAft>
                <a:spcPts val="0"/>
              </a:spcAft>
            </a:pPr>
            <a:endParaRPr lang="en-US" sz="1800" i="1" dirty="0">
              <a:latin typeface="+mn-lt"/>
            </a:endParaRPr>
          </a:p>
          <a:p>
            <a:pPr marL="742950" lvl="1" indent="-285750">
              <a:spcBef>
                <a:spcPts val="0"/>
              </a:spcBef>
              <a:spcAft>
                <a:spcPts val="0"/>
              </a:spcAft>
              <a:buFont typeface="Wingdings" panose="05000000000000000000" pitchFamily="2" charset="2"/>
              <a:buChar char="q"/>
            </a:pPr>
            <a:r>
              <a:rPr lang="en-US" sz="1600" dirty="0" smtClean="0">
                <a:latin typeface="+mn-lt"/>
              </a:rPr>
              <a:t>The importance of testing protective relay equipment </a:t>
            </a:r>
          </a:p>
          <a:p>
            <a:pPr marL="742950" lvl="1" indent="-285750">
              <a:spcBef>
                <a:spcPts val="0"/>
              </a:spcBef>
              <a:spcAft>
                <a:spcPts val="0"/>
              </a:spcAft>
              <a:buFont typeface="Wingdings" panose="05000000000000000000" pitchFamily="2" charset="2"/>
              <a:buChar char="q"/>
            </a:pPr>
            <a:r>
              <a:rPr lang="en-US" sz="1600" dirty="0" smtClean="0">
                <a:latin typeface="+mn-lt"/>
              </a:rPr>
              <a:t>The purpose of the various tests associated with protective relays</a:t>
            </a:r>
          </a:p>
          <a:p>
            <a:pPr marL="742950" lvl="1" indent="-285750">
              <a:spcBef>
                <a:spcPts val="0"/>
              </a:spcBef>
              <a:spcAft>
                <a:spcPts val="0"/>
              </a:spcAft>
              <a:buFont typeface="Wingdings" panose="05000000000000000000" pitchFamily="2" charset="2"/>
              <a:buChar char="q"/>
            </a:pPr>
            <a:r>
              <a:rPr lang="en-US" sz="1600" dirty="0" smtClean="0">
                <a:latin typeface="+mn-lt"/>
              </a:rPr>
              <a:t>How to perform tests on protective relays at high voltage substations</a:t>
            </a:r>
          </a:p>
          <a:p>
            <a:pPr marL="742950" lvl="1" indent="-285750">
              <a:spcBef>
                <a:spcPts val="0"/>
              </a:spcBef>
              <a:spcAft>
                <a:spcPts val="0"/>
              </a:spcAft>
              <a:buFont typeface="Wingdings" panose="05000000000000000000" pitchFamily="2" charset="2"/>
              <a:buChar char="q"/>
            </a:pPr>
            <a:r>
              <a:rPr lang="en-US" sz="1600" smtClean="0">
                <a:latin typeface="+mn-lt"/>
              </a:rPr>
              <a:t>Why </a:t>
            </a:r>
            <a:r>
              <a:rPr lang="en-US" sz="1600" dirty="0" smtClean="0">
                <a:latin typeface="+mn-lt"/>
              </a:rPr>
              <a:t>there’s only one CT ground</a:t>
            </a:r>
          </a:p>
          <a:p>
            <a:pPr marL="742950" lvl="1" indent="-285750">
              <a:spcBef>
                <a:spcPts val="0"/>
              </a:spcBef>
              <a:spcAft>
                <a:spcPts val="0"/>
              </a:spcAft>
              <a:buFont typeface="Wingdings" panose="05000000000000000000" pitchFamily="2" charset="2"/>
              <a:buChar char="q"/>
            </a:pPr>
            <a:r>
              <a:rPr lang="en-US" sz="1600" dirty="0" smtClean="0">
                <a:latin typeface="+mn-lt"/>
              </a:rPr>
              <a:t>The purpose of a Service test</a:t>
            </a:r>
          </a:p>
          <a:p>
            <a:pPr>
              <a:spcBef>
                <a:spcPts val="0"/>
              </a:spcBef>
              <a:spcAft>
                <a:spcPts val="0"/>
              </a:spcAft>
            </a:pPr>
            <a:endParaRPr lang="en-US" sz="1600" i="1" dirty="0" smtClean="0">
              <a:solidFill>
                <a:srgbClr val="FF0000"/>
              </a:solidFill>
              <a:latin typeface="+mn-lt"/>
            </a:endParaRPr>
          </a:p>
        </p:txBody>
      </p:sp>
      <p:sp>
        <p:nvSpPr>
          <p:cNvPr id="5" name="TextBox 4"/>
          <p:cNvSpPr txBox="1"/>
          <p:nvPr/>
        </p:nvSpPr>
        <p:spPr>
          <a:xfrm>
            <a:off x="762000" y="4457176"/>
            <a:ext cx="6423058" cy="1323439"/>
          </a:xfrm>
          <a:prstGeom prst="rect">
            <a:avLst/>
          </a:prstGeom>
          <a:noFill/>
        </p:spPr>
        <p:txBody>
          <a:bodyPr wrap="square" rtlCol="0">
            <a:spAutoFit/>
          </a:bodyPr>
          <a:lstStyle/>
          <a:p>
            <a:r>
              <a:rPr lang="en-US" sz="1600" i="1" dirty="0" smtClean="0">
                <a:latin typeface="+mn-lt"/>
              </a:rPr>
              <a:t>Words and/or terms not defined in this presentation are located in the </a:t>
            </a:r>
            <a:r>
              <a:rPr lang="en-US" sz="1600" b="1" i="1" dirty="0" smtClean="0">
                <a:latin typeface="+mn-lt"/>
              </a:rPr>
              <a:t>Terminology</a:t>
            </a:r>
            <a:r>
              <a:rPr lang="en-US" sz="1600" i="1" dirty="0" smtClean="0">
                <a:latin typeface="+mn-lt"/>
              </a:rPr>
              <a:t> section of the </a:t>
            </a:r>
            <a:r>
              <a:rPr lang="en-US" sz="1600" b="1" i="1" dirty="0" smtClean="0">
                <a:latin typeface="+mn-lt"/>
              </a:rPr>
              <a:t>Participant Guide</a:t>
            </a:r>
            <a:r>
              <a:rPr lang="en-US" sz="1600" i="1" dirty="0" smtClean="0">
                <a:latin typeface="+mn-lt"/>
              </a:rPr>
              <a:t>. </a:t>
            </a:r>
          </a:p>
          <a:p>
            <a:endParaRPr lang="en-US" sz="1600" i="1" dirty="0">
              <a:latin typeface="+mn-lt"/>
            </a:endParaRPr>
          </a:p>
          <a:p>
            <a:r>
              <a:rPr lang="en-US" sz="1600" i="1" dirty="0" smtClean="0">
                <a:latin typeface="+mn-lt"/>
              </a:rPr>
              <a:t>At the end of the course, there’ll be a Q &amp; A session and a Knowledge Check.</a:t>
            </a:r>
            <a:endParaRPr lang="en-US" sz="1600" i="1" dirty="0">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712582"/>
            <a:ext cx="457199" cy="461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5" name="Slide Number Placeholder 4"/>
          <p:cNvSpPr>
            <a:spLocks noGrp="1"/>
          </p:cNvSpPr>
          <p:nvPr>
            <p:ph type="sldNum" sz="quarter" idx="10"/>
          </p:nvPr>
        </p:nvSpPr>
        <p:spPr>
          <a:xfrm>
            <a:off x="8639033" y="152400"/>
            <a:ext cx="533400" cy="457200"/>
          </a:xfrm>
        </p:spPr>
        <p:txBody>
          <a:bodyPr/>
          <a:lstStyle/>
          <a:p>
            <a:pPr>
              <a:defRPr/>
            </a:pPr>
            <a:fld id="{090045F1-F96F-40EB-AF07-1D744A02F82B}" type="slidenum">
              <a:rPr lang="en-US" smtClean="0"/>
              <a:t>6</a:t>
            </a:fld>
            <a:endParaRPr lang="en-US" dirty="0" smtClean="0"/>
          </a:p>
        </p:txBody>
      </p:sp>
      <p:sp>
        <p:nvSpPr>
          <p:cNvPr id="3" name="TextBox 2"/>
          <p:cNvSpPr txBox="1"/>
          <p:nvPr/>
        </p:nvSpPr>
        <p:spPr>
          <a:xfrm>
            <a:off x="228600" y="914400"/>
            <a:ext cx="4267200" cy="4401205"/>
          </a:xfrm>
          <a:prstGeom prst="rect">
            <a:avLst/>
          </a:prstGeom>
          <a:noFill/>
        </p:spPr>
        <p:txBody>
          <a:bodyPr wrap="square" rtlCol="0">
            <a:spAutoFit/>
          </a:bodyPr>
          <a:lstStyle/>
          <a:p>
            <a:r>
              <a:rPr lang="en-US" sz="2000" i="1" dirty="0" smtClean="0">
                <a:latin typeface="+mn-lt"/>
              </a:rPr>
              <a:t>After completing this course, you’ll be able to: </a:t>
            </a:r>
            <a:endParaRPr lang="en-US" sz="2000" dirty="0" smtClean="0">
              <a:latin typeface="+mn-lt"/>
            </a:endParaRPr>
          </a:p>
          <a:p>
            <a:endParaRPr lang="en-US" sz="2000" dirty="0">
              <a:latin typeface="+mn-lt"/>
            </a:endParaRPr>
          </a:p>
          <a:p>
            <a:pPr marL="800100" lvl="1" indent="-342900">
              <a:spcAft>
                <a:spcPts val="1200"/>
              </a:spcAft>
              <a:buFont typeface="Wingdings" panose="05000000000000000000" pitchFamily="2" charset="2"/>
              <a:buChar char="q"/>
            </a:pPr>
            <a:r>
              <a:rPr lang="en-US" sz="1800" dirty="0" smtClean="0">
                <a:latin typeface="+mn-lt"/>
              </a:rPr>
              <a:t>Explain the </a:t>
            </a:r>
            <a:r>
              <a:rPr lang="en-US" sz="1800" dirty="0">
                <a:latin typeface="+mn-lt"/>
              </a:rPr>
              <a:t>purpose and function of </a:t>
            </a:r>
            <a:r>
              <a:rPr lang="en-US" sz="1800" dirty="0" smtClean="0">
                <a:latin typeface="+mn-lt"/>
              </a:rPr>
              <a:t>a bus tie and a bus</a:t>
            </a:r>
            <a:endParaRPr lang="en-US" sz="1800" dirty="0">
              <a:latin typeface="+mn-lt"/>
            </a:endParaRPr>
          </a:p>
          <a:p>
            <a:pPr marL="800100" lvl="1" indent="-342900">
              <a:spcAft>
                <a:spcPts val="1200"/>
              </a:spcAft>
              <a:buFont typeface="Wingdings" panose="05000000000000000000" pitchFamily="2" charset="2"/>
              <a:buChar char="q"/>
            </a:pPr>
            <a:r>
              <a:rPr lang="en-US" sz="1800" dirty="0" smtClean="0">
                <a:latin typeface="+mn-lt"/>
              </a:rPr>
              <a:t>Perform AC and DC tests </a:t>
            </a:r>
            <a:r>
              <a:rPr lang="en-US" sz="1800" dirty="0">
                <a:latin typeface="+mn-lt"/>
              </a:rPr>
              <a:t>o</a:t>
            </a:r>
            <a:r>
              <a:rPr lang="en-US" sz="1800" dirty="0" smtClean="0">
                <a:latin typeface="+mn-lt"/>
              </a:rPr>
              <a:t>n protective relay equipment</a:t>
            </a:r>
          </a:p>
          <a:p>
            <a:pPr marL="800100" lvl="1" indent="-342900">
              <a:spcAft>
                <a:spcPts val="1200"/>
              </a:spcAft>
              <a:buFont typeface="Wingdings" panose="05000000000000000000" pitchFamily="2" charset="2"/>
              <a:buChar char="q"/>
            </a:pPr>
            <a:r>
              <a:rPr lang="en-US" sz="1800" dirty="0" smtClean="0">
                <a:latin typeface="+mn-lt"/>
              </a:rPr>
              <a:t>Test protective </a:t>
            </a:r>
            <a:r>
              <a:rPr lang="en-US" sz="1800" dirty="0">
                <a:latin typeface="+mn-lt"/>
              </a:rPr>
              <a:t>relays and control systems in an efficient </a:t>
            </a:r>
            <a:r>
              <a:rPr lang="en-US" sz="1800" dirty="0" smtClean="0">
                <a:latin typeface="+mn-lt"/>
              </a:rPr>
              <a:t>manner</a:t>
            </a:r>
          </a:p>
          <a:p>
            <a:pPr marL="800100" lvl="1" indent="-342900">
              <a:spcAft>
                <a:spcPts val="1200"/>
              </a:spcAft>
              <a:buFont typeface="Wingdings" panose="05000000000000000000" pitchFamily="2" charset="2"/>
              <a:buChar char="q"/>
            </a:pPr>
            <a:r>
              <a:rPr lang="en-US" sz="1800" dirty="0" smtClean="0">
                <a:latin typeface="+mn-lt"/>
              </a:rPr>
              <a:t>Define the various CT Network tests</a:t>
            </a:r>
          </a:p>
          <a:p>
            <a:pPr marL="800100" lvl="1" indent="-342900">
              <a:spcAft>
                <a:spcPts val="1200"/>
              </a:spcAft>
              <a:buFont typeface="Wingdings" panose="05000000000000000000" pitchFamily="2" charset="2"/>
              <a:buChar char="q"/>
            </a:pPr>
            <a:endParaRPr lang="en-US" sz="1800" dirty="0" smtClean="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547971" cy="2561123"/>
          </a:xfrm>
          <a:prstGeom prst="rect">
            <a:avLst/>
          </a:prstGeom>
        </p:spPr>
      </p:pic>
    </p:spTree>
    <p:extLst>
      <p:ext uri="{BB962C8B-B14F-4D97-AF65-F5344CB8AC3E}">
        <p14:creationId xmlns:p14="http://schemas.microsoft.com/office/powerpoint/2010/main" val="16916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04" y="-21336"/>
            <a:ext cx="7772400" cy="838200"/>
          </a:xfrm>
        </p:spPr>
        <p:txBody>
          <a:bodyPr/>
          <a:lstStyle/>
          <a:p>
            <a:r>
              <a:rPr lang="en-US" dirty="0" smtClean="0"/>
              <a:t>Bus Overview</a:t>
            </a:r>
            <a:endParaRPr lang="en-US" dirty="0"/>
          </a:p>
        </p:txBody>
      </p:sp>
      <p:sp>
        <p:nvSpPr>
          <p:cNvPr id="5" name="Slide Number Placeholder 4"/>
          <p:cNvSpPr>
            <a:spLocks noGrp="1"/>
          </p:cNvSpPr>
          <p:nvPr>
            <p:ph type="sldNum" sz="quarter" idx="10"/>
          </p:nvPr>
        </p:nvSpPr>
        <p:spPr/>
        <p:txBody>
          <a:bodyPr/>
          <a:lstStyle/>
          <a:p>
            <a:pPr>
              <a:defRPr/>
            </a:pPr>
            <a:endParaRPr lang="en-US" dirty="0" smtClean="0"/>
          </a:p>
          <a:p>
            <a:pPr>
              <a:defRPr/>
            </a:pPr>
            <a:r>
              <a:rPr lang="en-US" dirty="0" smtClean="0"/>
              <a:t>7</a:t>
            </a:r>
            <a:endParaRPr lang="en-US" dirty="0"/>
          </a:p>
        </p:txBody>
      </p:sp>
      <p:sp>
        <p:nvSpPr>
          <p:cNvPr id="4" name="TextBox 3"/>
          <p:cNvSpPr txBox="1"/>
          <p:nvPr/>
        </p:nvSpPr>
        <p:spPr>
          <a:xfrm>
            <a:off x="0" y="838200"/>
            <a:ext cx="4953000" cy="4770537"/>
          </a:xfrm>
          <a:prstGeom prst="rect">
            <a:avLst/>
          </a:prstGeom>
          <a:noFill/>
        </p:spPr>
        <p:txBody>
          <a:bodyPr wrap="square" rtlCol="0">
            <a:spAutoFit/>
          </a:bodyPr>
          <a:lstStyle/>
          <a:p>
            <a:pPr marL="742950" lvl="1" indent="-285750">
              <a:buFont typeface="Wingdings" panose="05000000000000000000" pitchFamily="2" charset="2"/>
              <a:buChar char="q"/>
            </a:pPr>
            <a:r>
              <a:rPr lang="en-US" sz="1600" dirty="0">
                <a:latin typeface="+mn-lt"/>
              </a:rPr>
              <a:t>A </a:t>
            </a:r>
            <a:r>
              <a:rPr lang="en-US" sz="1600" b="1" dirty="0">
                <a:latin typeface="+mn-lt"/>
              </a:rPr>
              <a:t>bus </a:t>
            </a:r>
            <a:r>
              <a:rPr lang="en-US" sz="1600" dirty="0" smtClean="0">
                <a:latin typeface="+mn-lt"/>
              </a:rPr>
              <a:t>or (</a:t>
            </a:r>
            <a:r>
              <a:rPr lang="en-US" sz="1600" b="1" dirty="0" smtClean="0">
                <a:latin typeface="+mn-lt"/>
              </a:rPr>
              <a:t>bus bar</a:t>
            </a:r>
            <a:r>
              <a:rPr lang="en-US" sz="1600" dirty="0" smtClean="0">
                <a:latin typeface="+mn-lt"/>
              </a:rPr>
              <a:t>) is an electrical connection between </a:t>
            </a:r>
            <a:r>
              <a:rPr lang="en-US" sz="1600" dirty="0">
                <a:latin typeface="+mn-lt"/>
              </a:rPr>
              <a:t>multiple electrical </a:t>
            </a:r>
            <a:r>
              <a:rPr lang="en-US" sz="1600" dirty="0" smtClean="0">
                <a:latin typeface="+mn-lt"/>
              </a:rPr>
              <a:t>devices. This connection allows power to be routed through a number of different circuits.</a:t>
            </a:r>
          </a:p>
          <a:p>
            <a:pPr marL="742950" lvl="1" indent="-285750">
              <a:buFont typeface="Wingdings" panose="05000000000000000000" pitchFamily="2" charset="2"/>
              <a:buChar char="q"/>
            </a:pPr>
            <a:endParaRPr lang="en-US" sz="1600" dirty="0">
              <a:latin typeface="+mn-lt"/>
            </a:endParaRPr>
          </a:p>
          <a:p>
            <a:pPr marL="742950" lvl="1" indent="-285750">
              <a:buFont typeface="Wingdings" panose="05000000000000000000" pitchFamily="2" charset="2"/>
              <a:buChar char="q"/>
            </a:pPr>
            <a:r>
              <a:rPr lang="en-US" sz="1600" dirty="0" smtClean="0">
                <a:latin typeface="+mn-lt"/>
              </a:rPr>
              <a:t>Buses make it possible for electricity to be ‘switched’ from one circuit </a:t>
            </a:r>
            <a:r>
              <a:rPr lang="en-US" sz="1600" dirty="0">
                <a:latin typeface="+mn-lt"/>
              </a:rPr>
              <a:t>t</a:t>
            </a:r>
            <a:r>
              <a:rPr lang="en-US" sz="1600" dirty="0" smtClean="0">
                <a:latin typeface="+mn-lt"/>
              </a:rPr>
              <a:t>o another. The ‘switching’ is accomplished with circuit breakers, whose main </a:t>
            </a:r>
            <a:r>
              <a:rPr lang="en-US" sz="1600" dirty="0">
                <a:latin typeface="+mn-lt"/>
              </a:rPr>
              <a:t>p</a:t>
            </a:r>
            <a:r>
              <a:rPr lang="en-US" sz="1600" dirty="0" smtClean="0">
                <a:latin typeface="+mn-lt"/>
              </a:rPr>
              <a:t>urpose is to ‘break’ the circuit carrying the current. When the circuit breaker is opened (or tripped) the current is ‘interrupted.’ This is known as fault current.</a:t>
            </a:r>
          </a:p>
          <a:p>
            <a:endParaRPr lang="en-US" sz="1600" dirty="0">
              <a:latin typeface="+mn-lt"/>
            </a:endParaRPr>
          </a:p>
          <a:p>
            <a:pPr marL="742950" lvl="1" indent="-285750">
              <a:buFont typeface="Wingdings" panose="05000000000000000000" pitchFamily="2" charset="2"/>
              <a:buChar char="q"/>
            </a:pPr>
            <a:r>
              <a:rPr lang="en-US" sz="1600" dirty="0" smtClean="0">
                <a:latin typeface="+mn-lt"/>
              </a:rPr>
              <a:t>When circuits are connected to a bus, they can be isolated from other sections of the substation for maintenance or other reasons WITHOUT having to shut off the power to any outgoing circuits.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1" y="1752600"/>
            <a:ext cx="3544962" cy="2896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42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Tie (Two Breaker Tie) Overview</a:t>
            </a:r>
            <a:endParaRPr lang="en-US" dirty="0"/>
          </a:p>
        </p:txBody>
      </p:sp>
      <p:sp>
        <p:nvSpPr>
          <p:cNvPr id="5" name="Slide Number Placeholder 4"/>
          <p:cNvSpPr>
            <a:spLocks noGrp="1"/>
          </p:cNvSpPr>
          <p:nvPr>
            <p:ph type="sldNum" sz="quarter" idx="10"/>
          </p:nvPr>
        </p:nvSpPr>
        <p:spPr/>
        <p:txBody>
          <a:bodyPr/>
          <a:lstStyle/>
          <a:p>
            <a:pPr>
              <a:defRPr/>
            </a:pPr>
            <a:endParaRPr lang="en-US" dirty="0" smtClean="0"/>
          </a:p>
          <a:p>
            <a:pPr>
              <a:defRPr/>
            </a:pPr>
            <a:r>
              <a:rPr lang="en-US" dirty="0" smtClean="0"/>
              <a:t>8</a:t>
            </a:r>
            <a:endParaRPr lang="en-US" dirty="0"/>
          </a:p>
        </p:txBody>
      </p:sp>
      <p:sp>
        <p:nvSpPr>
          <p:cNvPr id="4" name="Content Placeholder 3"/>
          <p:cNvSpPr>
            <a:spLocks noGrp="1"/>
          </p:cNvSpPr>
          <p:nvPr>
            <p:ph sz="half" idx="1"/>
          </p:nvPr>
        </p:nvSpPr>
        <p:spPr>
          <a:xfrm>
            <a:off x="228600" y="914400"/>
            <a:ext cx="4648200" cy="4876800"/>
          </a:xfrm>
        </p:spPr>
        <p:txBody>
          <a:bodyPr/>
          <a:lstStyle/>
          <a:p>
            <a:pPr marL="0" indent="0">
              <a:buNone/>
            </a:pPr>
            <a:r>
              <a:rPr lang="en-US" sz="1800" dirty="0" smtClean="0"/>
              <a:t>A </a:t>
            </a:r>
            <a:r>
              <a:rPr lang="en-US" sz="1800" b="1" dirty="0" smtClean="0"/>
              <a:t>bus tie </a:t>
            </a:r>
            <a:r>
              <a:rPr lang="en-US" sz="1800" dirty="0" smtClean="0"/>
              <a:t>is used </a:t>
            </a:r>
            <a:r>
              <a:rPr lang="en-US" sz="1800" dirty="0"/>
              <a:t>to tie bus sections together. This allows the substation to be divided into sections without taking the entire substation out of service. </a:t>
            </a:r>
            <a:endParaRPr lang="en-US" sz="1800" dirty="0" smtClean="0"/>
          </a:p>
          <a:p>
            <a:pPr marL="0" indent="0">
              <a:buNone/>
            </a:pPr>
            <a:endParaRPr lang="en-US" sz="1800" dirty="0" smtClean="0"/>
          </a:p>
          <a:p>
            <a:pPr marL="0" indent="0">
              <a:buNone/>
            </a:pPr>
            <a:r>
              <a:rPr lang="en-US" sz="1800" dirty="0" smtClean="0"/>
              <a:t>Bus ties allow one </a:t>
            </a:r>
            <a:r>
              <a:rPr lang="en-US" sz="1800" dirty="0"/>
              <a:t>bus </a:t>
            </a:r>
            <a:r>
              <a:rPr lang="en-US" sz="1800" dirty="0" smtClean="0"/>
              <a:t>to provide </a:t>
            </a:r>
            <a:r>
              <a:rPr lang="en-US" sz="1800" dirty="0"/>
              <a:t>service to another </a:t>
            </a:r>
            <a:r>
              <a:rPr lang="en-US" sz="1800" dirty="0" smtClean="0"/>
              <a:t>bus when a bus is shut down due </a:t>
            </a:r>
            <a:r>
              <a:rPr lang="en-US" sz="1800" dirty="0"/>
              <a:t>to scheduled or emergent work without affecting the flow of </a:t>
            </a:r>
            <a:r>
              <a:rPr lang="en-US" sz="1800" dirty="0" smtClean="0"/>
              <a:t>power. </a:t>
            </a:r>
            <a:r>
              <a:rPr lang="en-US" sz="1800" dirty="0"/>
              <a:t>In other words, the load from one bus can be picked up by </a:t>
            </a:r>
            <a:r>
              <a:rPr lang="en-US" sz="1800" dirty="0" smtClean="0"/>
              <a:t>another bus</a:t>
            </a:r>
            <a:r>
              <a:rPr lang="en-US" sz="1800" dirty="0"/>
              <a:t>. </a:t>
            </a:r>
            <a:endParaRPr lang="en-US" sz="1800" dirty="0" smtClean="0"/>
          </a:p>
          <a:p>
            <a:pPr marL="0" indent="0">
              <a:buNone/>
            </a:pPr>
            <a:endParaRPr lang="en-US" sz="1800" dirty="0"/>
          </a:p>
          <a:p>
            <a:pPr marL="0" indent="0">
              <a:buNone/>
            </a:pPr>
            <a:r>
              <a:rPr lang="en-US" sz="1800" dirty="0"/>
              <a:t>For security purposes, PECO utilizes the two breaker tie </a:t>
            </a:r>
            <a:r>
              <a:rPr lang="en-US" sz="1800" dirty="0" smtClean="0"/>
              <a:t>scheme as it helps reduce service </a:t>
            </a:r>
            <a:r>
              <a:rPr lang="en-US" sz="1800" dirty="0"/>
              <a:t>outage time </a:t>
            </a:r>
            <a:r>
              <a:rPr lang="en-US" sz="1800" dirty="0" smtClean="0"/>
              <a:t>by using two breakers to eliminate a single point of failure.</a:t>
            </a:r>
            <a:endParaRPr lang="en-US" sz="1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687" r="-248"/>
          <a:stretch/>
        </p:blipFill>
        <p:spPr>
          <a:xfrm>
            <a:off x="5029200" y="1436406"/>
            <a:ext cx="3707619"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7176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Protective Relays</a:t>
            </a:r>
            <a:endParaRPr lang="en-US" dirty="0"/>
          </a:p>
        </p:txBody>
      </p:sp>
      <p:sp>
        <p:nvSpPr>
          <p:cNvPr id="3" name="Content Placeholder 2"/>
          <p:cNvSpPr>
            <a:spLocks noGrp="1"/>
          </p:cNvSpPr>
          <p:nvPr>
            <p:ph sz="half" idx="1"/>
          </p:nvPr>
        </p:nvSpPr>
        <p:spPr>
          <a:xfrm>
            <a:off x="152400" y="762000"/>
            <a:ext cx="5029200" cy="5257800"/>
          </a:xfrm>
        </p:spPr>
        <p:txBody>
          <a:bodyPr/>
          <a:lstStyle/>
          <a:p>
            <a:pPr marL="0" indent="0">
              <a:buNone/>
            </a:pPr>
            <a:r>
              <a:rPr lang="en-US" sz="1600" dirty="0"/>
              <a:t>Circuit breakers tripped by </a:t>
            </a:r>
            <a:r>
              <a:rPr lang="en-US" sz="1600" dirty="0" smtClean="0"/>
              <a:t>protective </a:t>
            </a:r>
            <a:r>
              <a:rPr lang="en-US" sz="1600" dirty="0"/>
              <a:t>relays are used to protect </a:t>
            </a:r>
            <a:r>
              <a:rPr lang="en-US" sz="1600" dirty="0" smtClean="0"/>
              <a:t>equipment </a:t>
            </a:r>
            <a:r>
              <a:rPr lang="en-US" sz="1600" dirty="0"/>
              <a:t>in a </a:t>
            </a:r>
            <a:r>
              <a:rPr lang="en-US" sz="1600" dirty="0" smtClean="0"/>
              <a:t>substation. This is done by tripping a circuit breaker when a fault is detected. </a:t>
            </a:r>
          </a:p>
          <a:p>
            <a:pPr marL="0" indent="0">
              <a:buNone/>
            </a:pPr>
            <a:endParaRPr lang="en-US" sz="1600" dirty="0"/>
          </a:p>
          <a:p>
            <a:pPr marL="0" indent="0">
              <a:buNone/>
            </a:pPr>
            <a:r>
              <a:rPr lang="en-US" sz="1600" dirty="0" smtClean="0"/>
              <a:t>Each circuit breaker and relay is </a:t>
            </a:r>
            <a:r>
              <a:rPr lang="en-US" sz="1600" i="1" dirty="0" smtClean="0"/>
              <a:t>set up </a:t>
            </a:r>
            <a:r>
              <a:rPr lang="en-US" sz="1600" dirty="0" smtClean="0"/>
              <a:t>to </a:t>
            </a:r>
            <a:r>
              <a:rPr lang="en-US" sz="1600" dirty="0"/>
              <a:t>protect a certain portion </a:t>
            </a:r>
            <a:r>
              <a:rPr lang="en-US" sz="1600" dirty="0" smtClean="0"/>
              <a:t>of the </a:t>
            </a:r>
            <a:r>
              <a:rPr lang="en-US" sz="1600" dirty="0"/>
              <a:t>substation and restrict the amount of the substation </a:t>
            </a:r>
            <a:r>
              <a:rPr lang="en-US" sz="1600" dirty="0" smtClean="0"/>
              <a:t>that’s  </a:t>
            </a:r>
            <a:r>
              <a:rPr lang="en-US" sz="1600" i="1" dirty="0" smtClean="0"/>
              <a:t>removed from service </a:t>
            </a:r>
            <a:r>
              <a:rPr lang="en-US" sz="1600" dirty="0" smtClean="0"/>
              <a:t>when a problem arises. </a:t>
            </a:r>
          </a:p>
          <a:p>
            <a:pPr marL="0" indent="0">
              <a:buNone/>
            </a:pPr>
            <a:endParaRPr lang="en-US" sz="1600" dirty="0"/>
          </a:p>
          <a:p>
            <a:pPr marL="0" indent="0">
              <a:buNone/>
            </a:pPr>
            <a:r>
              <a:rPr lang="en-US" sz="1600" b="1" i="1" dirty="0" smtClean="0"/>
              <a:t>Being able to effectively and thoroughly test protective relays is important because:</a:t>
            </a:r>
          </a:p>
          <a:p>
            <a:pPr marL="0" indent="0">
              <a:buNone/>
            </a:pPr>
            <a:endParaRPr lang="en-US" sz="1600" b="1" i="1" dirty="0"/>
          </a:p>
          <a:p>
            <a:pPr lvl="1">
              <a:buFont typeface="Wingdings" panose="05000000000000000000" pitchFamily="2" charset="2"/>
              <a:buChar char="q"/>
            </a:pPr>
            <a:r>
              <a:rPr lang="en-US" sz="1600" dirty="0"/>
              <a:t>I</a:t>
            </a:r>
            <a:r>
              <a:rPr lang="en-US" sz="1600" dirty="0" smtClean="0"/>
              <a:t>t’ll help you better understand why these relays sometimes malfunction and the correct steps to take to fix a malfunction</a:t>
            </a:r>
          </a:p>
          <a:p>
            <a:pPr lvl="1">
              <a:buFont typeface="Wingdings" panose="05000000000000000000" pitchFamily="2" charset="2"/>
              <a:buChar char="q"/>
            </a:pPr>
            <a:endParaRPr lang="en-US" sz="1600" dirty="0"/>
          </a:p>
          <a:p>
            <a:pPr lvl="1">
              <a:buFont typeface="Wingdings" panose="05000000000000000000" pitchFamily="2" charset="2"/>
              <a:buChar char="q"/>
            </a:pPr>
            <a:r>
              <a:rPr lang="en-US" sz="1600" dirty="0"/>
              <a:t>I</a:t>
            </a:r>
            <a:r>
              <a:rPr lang="en-US" sz="1600" dirty="0" smtClean="0"/>
              <a:t>t’ll help you see how routine testing helps uncover any shortcomings in the reliability of the protective system before a power system fault occurs</a:t>
            </a:r>
            <a:endParaRPr lang="en-US" sz="1600" dirty="0"/>
          </a:p>
        </p:txBody>
      </p:sp>
      <p:sp>
        <p:nvSpPr>
          <p:cNvPr id="5" name="Slide Number Placeholder 4"/>
          <p:cNvSpPr>
            <a:spLocks noGrp="1"/>
          </p:cNvSpPr>
          <p:nvPr>
            <p:ph type="sldNum" sz="quarter" idx="10"/>
          </p:nvPr>
        </p:nvSpPr>
        <p:spPr/>
        <p:txBody>
          <a:bodyPr/>
          <a:lstStyle/>
          <a:p>
            <a:pPr>
              <a:defRPr/>
            </a:pPr>
            <a:endParaRPr lang="en-US" dirty="0" smtClean="0"/>
          </a:p>
          <a:p>
            <a:pPr>
              <a:defRPr/>
            </a:pPr>
            <a:r>
              <a:rPr lang="en-US" dirty="0" smtClean="0"/>
              <a:t>9</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818214"/>
            <a:ext cx="3201736" cy="27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619305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6860</TotalTime>
  <Words>2177</Words>
  <Application>Microsoft Office PowerPoint</Application>
  <PresentationFormat>On-screen Show (4:3)</PresentationFormat>
  <Paragraphs>298</Paragraphs>
  <Slides>21</Slides>
  <Notes>15</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21</vt:i4>
      </vt:variant>
    </vt:vector>
  </HeadingPairs>
  <TitlesOfParts>
    <vt:vector size="42" baseType="lpstr">
      <vt:lpstr>Arial</vt:lpstr>
      <vt:lpstr>Arial Black</vt:lpstr>
      <vt:lpstr>Berlin Sans FB</vt:lpstr>
      <vt:lpstr>Berlin Sans FB Demi</vt:lpstr>
      <vt:lpstr>Bodoni Poster</vt:lpstr>
      <vt:lpstr>Britannic Bold</vt:lpstr>
      <vt:lpstr>Broadway</vt:lpstr>
      <vt:lpstr>Brush Script MT</vt:lpstr>
      <vt:lpstr>Calibri</vt:lpstr>
      <vt:lpstr>Helvetica Condensed</vt:lpstr>
      <vt:lpstr>LubalinGraph</vt:lpstr>
      <vt:lpstr>Mona Lisa Recut</vt:lpstr>
      <vt:lpstr>Palatino</vt:lpstr>
      <vt:lpstr>Rockwell Extra Bold</vt:lpstr>
      <vt:lpstr>Stencil</vt:lpstr>
      <vt:lpstr>Symbol</vt:lpstr>
      <vt:lpstr>Tahoma</vt:lpstr>
      <vt:lpstr>Times New Roman</vt:lpstr>
      <vt:lpstr>Wide Latin</vt:lpstr>
      <vt:lpstr>Wingdings</vt:lpstr>
      <vt:lpstr>Blank Presentation</vt:lpstr>
      <vt:lpstr>Think About It</vt:lpstr>
      <vt:lpstr>Transmission &amp; Substation (T&amp;S) Testing  Relay Installation Testing</vt:lpstr>
      <vt:lpstr>Course Guidelines</vt:lpstr>
      <vt:lpstr>Before We Begin</vt:lpstr>
      <vt:lpstr>Purpose</vt:lpstr>
      <vt:lpstr>Objectives</vt:lpstr>
      <vt:lpstr>Bus Overview</vt:lpstr>
      <vt:lpstr>Bus Tie (Two Breaker Tie) Overview</vt:lpstr>
      <vt:lpstr>Testing Protective Relays</vt:lpstr>
      <vt:lpstr>Direct Current (DC) Relay Circuit Ring Out Test</vt:lpstr>
      <vt:lpstr>CT Network Tests</vt:lpstr>
      <vt:lpstr>Megger Test </vt:lpstr>
      <vt:lpstr>Impedance Test</vt:lpstr>
      <vt:lpstr>Load Testing</vt:lpstr>
      <vt:lpstr>Service Testing</vt:lpstr>
      <vt:lpstr>Course Summary</vt:lpstr>
      <vt:lpstr>Any Questions?</vt:lpstr>
      <vt:lpstr>Think About It: Answer</vt:lpstr>
      <vt:lpstr>Terminology</vt:lpstr>
      <vt:lpstr>Terminology (cont’d)</vt:lpstr>
      <vt:lpstr>Terminology (cont’d)</vt:lpstr>
    </vt:vector>
  </TitlesOfParts>
  <Company>Exelon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Wood, Leslie:(Contractor - PECO)</dc:creator>
  <cp:lastModifiedBy>lesliewood</cp:lastModifiedBy>
  <cp:revision>539</cp:revision>
  <cp:lastPrinted>2016-02-23T14:03:48Z</cp:lastPrinted>
  <dcterms:created xsi:type="dcterms:W3CDTF">2006-11-15T18:54:29Z</dcterms:created>
  <dcterms:modified xsi:type="dcterms:W3CDTF">2017-03-07T18:10:47Z</dcterms:modified>
</cp:coreProperties>
</file>